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85"/>
  </p:notesMasterIdLst>
  <p:handoutMasterIdLst>
    <p:handoutMasterId r:id="rId86"/>
  </p:handoutMasterIdLst>
  <p:sldIdLst>
    <p:sldId id="306" r:id="rId5"/>
    <p:sldId id="294" r:id="rId6"/>
    <p:sldId id="31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17" r:id="rId30"/>
    <p:sldId id="418" r:id="rId31"/>
    <p:sldId id="419" r:id="rId32"/>
    <p:sldId id="420" r:id="rId33"/>
    <p:sldId id="455" r:id="rId34"/>
    <p:sldId id="421"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22" r:id="rId52"/>
    <p:sldId id="424" r:id="rId53"/>
    <p:sldId id="423" r:id="rId54"/>
    <p:sldId id="456" r:id="rId55"/>
    <p:sldId id="426" r:id="rId56"/>
    <p:sldId id="457" r:id="rId57"/>
    <p:sldId id="458" r:id="rId58"/>
    <p:sldId id="427" r:id="rId59"/>
    <p:sldId id="444" r:id="rId60"/>
    <p:sldId id="445" r:id="rId61"/>
    <p:sldId id="446" r:id="rId62"/>
    <p:sldId id="447" r:id="rId63"/>
    <p:sldId id="448" r:id="rId64"/>
    <p:sldId id="466" r:id="rId65"/>
    <p:sldId id="467" r:id="rId66"/>
    <p:sldId id="468" r:id="rId67"/>
    <p:sldId id="469" r:id="rId68"/>
    <p:sldId id="425" r:id="rId69"/>
    <p:sldId id="449" r:id="rId70"/>
    <p:sldId id="450" r:id="rId71"/>
    <p:sldId id="451" r:id="rId72"/>
    <p:sldId id="453" r:id="rId73"/>
    <p:sldId id="454" r:id="rId74"/>
    <p:sldId id="452" r:id="rId75"/>
    <p:sldId id="460" r:id="rId76"/>
    <p:sldId id="459" r:id="rId77"/>
    <p:sldId id="463" r:id="rId78"/>
    <p:sldId id="464" r:id="rId79"/>
    <p:sldId id="465" r:id="rId80"/>
    <p:sldId id="461" r:id="rId81"/>
    <p:sldId id="462" r:id="rId82"/>
    <p:sldId id="312" r:id="rId83"/>
    <p:sldId id="394" r:id="rId84"/>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25" autoAdjust="0"/>
  </p:normalViewPr>
  <p:slideViewPr>
    <p:cSldViewPr snapToGrid="0">
      <p:cViewPr varScale="1">
        <p:scale>
          <a:sx n="70" d="100"/>
          <a:sy n="70" d="100"/>
        </p:scale>
        <p:origin x="1166" y="4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25.11.2024</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25.11.2024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050539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962154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3775958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84298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406112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964768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931492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2161446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110292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211072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82625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923064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9980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1310899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1094236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1119621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3094358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2750340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250257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3834123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10175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1345654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147687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1661136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1029727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881339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188226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2594737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928329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277367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1614253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255165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3317939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1685051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2007210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157676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549764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2796128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1113502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248829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1382949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311679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49</a:t>
            </a:fld>
            <a:endParaRPr lang="tr-TR"/>
          </a:p>
        </p:txBody>
      </p:sp>
    </p:spTree>
    <p:extLst>
      <p:ext uri="{BB962C8B-B14F-4D97-AF65-F5344CB8AC3E}">
        <p14:creationId xmlns:p14="http://schemas.microsoft.com/office/powerpoint/2010/main" val="3835381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2197323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50</a:t>
            </a:fld>
            <a:endParaRPr lang="tr-TR"/>
          </a:p>
        </p:txBody>
      </p:sp>
    </p:spTree>
    <p:extLst>
      <p:ext uri="{BB962C8B-B14F-4D97-AF65-F5344CB8AC3E}">
        <p14:creationId xmlns:p14="http://schemas.microsoft.com/office/powerpoint/2010/main" val="2503565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51</a:t>
            </a:fld>
            <a:endParaRPr lang="tr-TR"/>
          </a:p>
        </p:txBody>
      </p:sp>
    </p:spTree>
    <p:extLst>
      <p:ext uri="{BB962C8B-B14F-4D97-AF65-F5344CB8AC3E}">
        <p14:creationId xmlns:p14="http://schemas.microsoft.com/office/powerpoint/2010/main" val="4169216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52</a:t>
            </a:fld>
            <a:endParaRPr lang="tr-TR"/>
          </a:p>
        </p:txBody>
      </p:sp>
    </p:spTree>
    <p:extLst>
      <p:ext uri="{BB962C8B-B14F-4D97-AF65-F5344CB8AC3E}">
        <p14:creationId xmlns:p14="http://schemas.microsoft.com/office/powerpoint/2010/main" val="4280725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53</a:t>
            </a:fld>
            <a:endParaRPr lang="tr-TR"/>
          </a:p>
        </p:txBody>
      </p:sp>
    </p:spTree>
    <p:extLst>
      <p:ext uri="{BB962C8B-B14F-4D97-AF65-F5344CB8AC3E}">
        <p14:creationId xmlns:p14="http://schemas.microsoft.com/office/powerpoint/2010/main" val="4264308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54</a:t>
            </a:fld>
            <a:endParaRPr lang="tr-TR"/>
          </a:p>
        </p:txBody>
      </p:sp>
    </p:spTree>
    <p:extLst>
      <p:ext uri="{BB962C8B-B14F-4D97-AF65-F5344CB8AC3E}">
        <p14:creationId xmlns:p14="http://schemas.microsoft.com/office/powerpoint/2010/main" val="641567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55</a:t>
            </a:fld>
            <a:endParaRPr lang="tr-TR"/>
          </a:p>
        </p:txBody>
      </p:sp>
    </p:spTree>
    <p:extLst>
      <p:ext uri="{BB962C8B-B14F-4D97-AF65-F5344CB8AC3E}">
        <p14:creationId xmlns:p14="http://schemas.microsoft.com/office/powerpoint/2010/main" val="1803257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56</a:t>
            </a:fld>
            <a:endParaRPr lang="tr-TR"/>
          </a:p>
        </p:txBody>
      </p:sp>
    </p:spTree>
    <p:extLst>
      <p:ext uri="{BB962C8B-B14F-4D97-AF65-F5344CB8AC3E}">
        <p14:creationId xmlns:p14="http://schemas.microsoft.com/office/powerpoint/2010/main" val="1869951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57</a:t>
            </a:fld>
            <a:endParaRPr lang="tr-TR"/>
          </a:p>
        </p:txBody>
      </p:sp>
    </p:spTree>
    <p:extLst>
      <p:ext uri="{BB962C8B-B14F-4D97-AF65-F5344CB8AC3E}">
        <p14:creationId xmlns:p14="http://schemas.microsoft.com/office/powerpoint/2010/main" val="3537270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58</a:t>
            </a:fld>
            <a:endParaRPr lang="tr-TR"/>
          </a:p>
        </p:txBody>
      </p:sp>
    </p:spTree>
    <p:extLst>
      <p:ext uri="{BB962C8B-B14F-4D97-AF65-F5344CB8AC3E}">
        <p14:creationId xmlns:p14="http://schemas.microsoft.com/office/powerpoint/2010/main" val="2893545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59</a:t>
            </a:fld>
            <a:endParaRPr lang="tr-TR"/>
          </a:p>
        </p:txBody>
      </p:sp>
    </p:spTree>
    <p:extLst>
      <p:ext uri="{BB962C8B-B14F-4D97-AF65-F5344CB8AC3E}">
        <p14:creationId xmlns:p14="http://schemas.microsoft.com/office/powerpoint/2010/main" val="77397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386308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60</a:t>
            </a:fld>
            <a:endParaRPr lang="tr-TR"/>
          </a:p>
        </p:txBody>
      </p:sp>
    </p:spTree>
    <p:extLst>
      <p:ext uri="{BB962C8B-B14F-4D97-AF65-F5344CB8AC3E}">
        <p14:creationId xmlns:p14="http://schemas.microsoft.com/office/powerpoint/2010/main" val="1800065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D0463-0445-02A3-36A4-4CCF2E3504B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B15EC77-5DFA-469D-5DD3-50335260F4F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7F5593B-C6DD-2C97-C0D6-A40672BBFD1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DDDF65EE-FF5F-CBC8-9037-2E45942C9842}"/>
              </a:ext>
            </a:extLst>
          </p:cNvPr>
          <p:cNvSpPr>
            <a:spLocks noGrp="1"/>
          </p:cNvSpPr>
          <p:nvPr>
            <p:ph type="sldNum" sz="quarter" idx="5"/>
          </p:nvPr>
        </p:nvSpPr>
        <p:spPr/>
        <p:txBody>
          <a:bodyPr/>
          <a:lstStyle/>
          <a:p>
            <a:pPr rtl="0"/>
            <a:fld id="{D5939589-3E79-4C82-AA4A-FE78234FAA59}" type="slidenum">
              <a:rPr lang="tr-TR" smtClean="0"/>
              <a:t>61</a:t>
            </a:fld>
            <a:endParaRPr lang="tr-TR"/>
          </a:p>
        </p:txBody>
      </p:sp>
    </p:spTree>
    <p:extLst>
      <p:ext uri="{BB962C8B-B14F-4D97-AF65-F5344CB8AC3E}">
        <p14:creationId xmlns:p14="http://schemas.microsoft.com/office/powerpoint/2010/main" val="4050639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6A4A7-DF20-2B75-47DD-DEFB75E70B6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D8BB8F1-9A7A-3812-4228-D149C3E1B8F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ACFAEC6-10A5-2350-140F-84312685953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C5035285-0D9C-5485-65DB-CF9913A9FB19}"/>
              </a:ext>
            </a:extLst>
          </p:cNvPr>
          <p:cNvSpPr>
            <a:spLocks noGrp="1"/>
          </p:cNvSpPr>
          <p:nvPr>
            <p:ph type="sldNum" sz="quarter" idx="5"/>
          </p:nvPr>
        </p:nvSpPr>
        <p:spPr/>
        <p:txBody>
          <a:bodyPr/>
          <a:lstStyle/>
          <a:p>
            <a:pPr rtl="0"/>
            <a:fld id="{D5939589-3E79-4C82-AA4A-FE78234FAA59}" type="slidenum">
              <a:rPr lang="tr-TR" smtClean="0"/>
              <a:t>62</a:t>
            </a:fld>
            <a:endParaRPr lang="tr-TR"/>
          </a:p>
        </p:txBody>
      </p:sp>
    </p:spTree>
    <p:extLst>
      <p:ext uri="{BB962C8B-B14F-4D97-AF65-F5344CB8AC3E}">
        <p14:creationId xmlns:p14="http://schemas.microsoft.com/office/powerpoint/2010/main" val="2098427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C573-FE5E-060C-7688-48594AE3BB7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7F1D625-2336-7CCF-3789-25ACF7B3817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8DA8243-4B25-92C6-FD73-2114965E4803}"/>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33CCD4E8-19EA-D0BF-7258-DEFF3F6CA6ED}"/>
              </a:ext>
            </a:extLst>
          </p:cNvPr>
          <p:cNvSpPr>
            <a:spLocks noGrp="1"/>
          </p:cNvSpPr>
          <p:nvPr>
            <p:ph type="sldNum" sz="quarter" idx="5"/>
          </p:nvPr>
        </p:nvSpPr>
        <p:spPr/>
        <p:txBody>
          <a:bodyPr/>
          <a:lstStyle/>
          <a:p>
            <a:pPr rtl="0"/>
            <a:fld id="{D5939589-3E79-4C82-AA4A-FE78234FAA59}" type="slidenum">
              <a:rPr lang="tr-TR" smtClean="0"/>
              <a:t>63</a:t>
            </a:fld>
            <a:endParaRPr lang="tr-TR"/>
          </a:p>
        </p:txBody>
      </p:sp>
    </p:spTree>
    <p:extLst>
      <p:ext uri="{BB962C8B-B14F-4D97-AF65-F5344CB8AC3E}">
        <p14:creationId xmlns:p14="http://schemas.microsoft.com/office/powerpoint/2010/main" val="14670523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644C-30AB-160A-A9E1-AADE3622F50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2842CA7-EDF5-FC9B-5111-D99D52ECE38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4D4E05B-DEB9-FA2C-BD49-07851A698FB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2847CA1C-BE56-8980-08B6-1B53DA569310}"/>
              </a:ext>
            </a:extLst>
          </p:cNvPr>
          <p:cNvSpPr>
            <a:spLocks noGrp="1"/>
          </p:cNvSpPr>
          <p:nvPr>
            <p:ph type="sldNum" sz="quarter" idx="5"/>
          </p:nvPr>
        </p:nvSpPr>
        <p:spPr/>
        <p:txBody>
          <a:bodyPr/>
          <a:lstStyle/>
          <a:p>
            <a:pPr rtl="0"/>
            <a:fld id="{D5939589-3E79-4C82-AA4A-FE78234FAA59}" type="slidenum">
              <a:rPr lang="tr-TR" smtClean="0"/>
              <a:t>64</a:t>
            </a:fld>
            <a:endParaRPr lang="tr-TR"/>
          </a:p>
        </p:txBody>
      </p:sp>
    </p:spTree>
    <p:extLst>
      <p:ext uri="{BB962C8B-B14F-4D97-AF65-F5344CB8AC3E}">
        <p14:creationId xmlns:p14="http://schemas.microsoft.com/office/powerpoint/2010/main" val="1107961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65</a:t>
            </a:fld>
            <a:endParaRPr lang="tr-TR"/>
          </a:p>
        </p:txBody>
      </p:sp>
    </p:spTree>
    <p:extLst>
      <p:ext uri="{BB962C8B-B14F-4D97-AF65-F5344CB8AC3E}">
        <p14:creationId xmlns:p14="http://schemas.microsoft.com/office/powerpoint/2010/main" val="26625870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66</a:t>
            </a:fld>
            <a:endParaRPr lang="tr-TR"/>
          </a:p>
        </p:txBody>
      </p:sp>
    </p:spTree>
    <p:extLst>
      <p:ext uri="{BB962C8B-B14F-4D97-AF65-F5344CB8AC3E}">
        <p14:creationId xmlns:p14="http://schemas.microsoft.com/office/powerpoint/2010/main" val="1815831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67</a:t>
            </a:fld>
            <a:endParaRPr lang="tr-TR"/>
          </a:p>
        </p:txBody>
      </p:sp>
    </p:spTree>
    <p:extLst>
      <p:ext uri="{BB962C8B-B14F-4D97-AF65-F5344CB8AC3E}">
        <p14:creationId xmlns:p14="http://schemas.microsoft.com/office/powerpoint/2010/main" val="1481561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68</a:t>
            </a:fld>
            <a:endParaRPr lang="tr-TR"/>
          </a:p>
        </p:txBody>
      </p:sp>
    </p:spTree>
    <p:extLst>
      <p:ext uri="{BB962C8B-B14F-4D97-AF65-F5344CB8AC3E}">
        <p14:creationId xmlns:p14="http://schemas.microsoft.com/office/powerpoint/2010/main" val="40746405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69</a:t>
            </a:fld>
            <a:endParaRPr lang="tr-TR"/>
          </a:p>
        </p:txBody>
      </p:sp>
    </p:spTree>
    <p:extLst>
      <p:ext uri="{BB962C8B-B14F-4D97-AF65-F5344CB8AC3E}">
        <p14:creationId xmlns:p14="http://schemas.microsoft.com/office/powerpoint/2010/main" val="366528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10089940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70</a:t>
            </a:fld>
            <a:endParaRPr lang="tr-TR"/>
          </a:p>
        </p:txBody>
      </p:sp>
    </p:spTree>
    <p:extLst>
      <p:ext uri="{BB962C8B-B14F-4D97-AF65-F5344CB8AC3E}">
        <p14:creationId xmlns:p14="http://schemas.microsoft.com/office/powerpoint/2010/main" val="38257520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71</a:t>
            </a:fld>
            <a:endParaRPr lang="tr-TR"/>
          </a:p>
        </p:txBody>
      </p:sp>
    </p:spTree>
    <p:extLst>
      <p:ext uri="{BB962C8B-B14F-4D97-AF65-F5344CB8AC3E}">
        <p14:creationId xmlns:p14="http://schemas.microsoft.com/office/powerpoint/2010/main" val="11664848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72</a:t>
            </a:fld>
            <a:endParaRPr lang="tr-TR"/>
          </a:p>
        </p:txBody>
      </p:sp>
    </p:spTree>
    <p:extLst>
      <p:ext uri="{BB962C8B-B14F-4D97-AF65-F5344CB8AC3E}">
        <p14:creationId xmlns:p14="http://schemas.microsoft.com/office/powerpoint/2010/main" val="848214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73</a:t>
            </a:fld>
            <a:endParaRPr lang="tr-TR"/>
          </a:p>
        </p:txBody>
      </p:sp>
    </p:spTree>
    <p:extLst>
      <p:ext uri="{BB962C8B-B14F-4D97-AF65-F5344CB8AC3E}">
        <p14:creationId xmlns:p14="http://schemas.microsoft.com/office/powerpoint/2010/main" val="704600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B1363-1C7E-CB8E-DBE0-8432F75B166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22AAC99-363C-0B4A-5D69-F8E282050B1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8F982CD-D71F-ADF9-A219-6EBD1DF973A9}"/>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A36390B-437C-4D4C-1D81-E18F56DA4E9B}"/>
              </a:ext>
            </a:extLst>
          </p:cNvPr>
          <p:cNvSpPr>
            <a:spLocks noGrp="1"/>
          </p:cNvSpPr>
          <p:nvPr>
            <p:ph type="sldNum" sz="quarter" idx="5"/>
          </p:nvPr>
        </p:nvSpPr>
        <p:spPr/>
        <p:txBody>
          <a:bodyPr/>
          <a:lstStyle/>
          <a:p>
            <a:pPr rtl="0"/>
            <a:fld id="{D5939589-3E79-4C82-AA4A-FE78234FAA59}" type="slidenum">
              <a:rPr lang="tr-TR" smtClean="0"/>
              <a:t>74</a:t>
            </a:fld>
            <a:endParaRPr lang="tr-TR"/>
          </a:p>
        </p:txBody>
      </p:sp>
    </p:spTree>
    <p:extLst>
      <p:ext uri="{BB962C8B-B14F-4D97-AF65-F5344CB8AC3E}">
        <p14:creationId xmlns:p14="http://schemas.microsoft.com/office/powerpoint/2010/main" val="21173304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AF681-FF6D-F261-6963-E9C9F89563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4F773F2-446A-1C38-4819-90B6D11C291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F66DF05-A132-D3ED-6514-414147C5E6B7}"/>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F802ACA9-EF9B-9C5D-395E-638EEBA0BE7C}"/>
              </a:ext>
            </a:extLst>
          </p:cNvPr>
          <p:cNvSpPr>
            <a:spLocks noGrp="1"/>
          </p:cNvSpPr>
          <p:nvPr>
            <p:ph type="sldNum" sz="quarter" idx="5"/>
          </p:nvPr>
        </p:nvSpPr>
        <p:spPr/>
        <p:txBody>
          <a:bodyPr/>
          <a:lstStyle/>
          <a:p>
            <a:pPr rtl="0"/>
            <a:fld id="{D5939589-3E79-4C82-AA4A-FE78234FAA59}" type="slidenum">
              <a:rPr lang="tr-TR" smtClean="0"/>
              <a:t>75</a:t>
            </a:fld>
            <a:endParaRPr lang="tr-TR"/>
          </a:p>
        </p:txBody>
      </p:sp>
    </p:spTree>
    <p:extLst>
      <p:ext uri="{BB962C8B-B14F-4D97-AF65-F5344CB8AC3E}">
        <p14:creationId xmlns:p14="http://schemas.microsoft.com/office/powerpoint/2010/main" val="34471491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26470-16EF-4FC0-5925-82CEFA05556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0CD39BC-0425-B10B-3B6F-9F76E506E3D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AEB45FB-1CD5-53F4-5802-59F18556065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E173F58F-24DD-EBF0-4B7A-1ECC361380CE}"/>
              </a:ext>
            </a:extLst>
          </p:cNvPr>
          <p:cNvSpPr>
            <a:spLocks noGrp="1"/>
          </p:cNvSpPr>
          <p:nvPr>
            <p:ph type="sldNum" sz="quarter" idx="5"/>
          </p:nvPr>
        </p:nvSpPr>
        <p:spPr/>
        <p:txBody>
          <a:bodyPr/>
          <a:lstStyle/>
          <a:p>
            <a:pPr rtl="0"/>
            <a:fld id="{D5939589-3E79-4C82-AA4A-FE78234FAA59}" type="slidenum">
              <a:rPr lang="tr-TR" smtClean="0"/>
              <a:t>76</a:t>
            </a:fld>
            <a:endParaRPr lang="tr-TR"/>
          </a:p>
        </p:txBody>
      </p:sp>
    </p:spTree>
    <p:extLst>
      <p:ext uri="{BB962C8B-B14F-4D97-AF65-F5344CB8AC3E}">
        <p14:creationId xmlns:p14="http://schemas.microsoft.com/office/powerpoint/2010/main" val="4239664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77</a:t>
            </a:fld>
            <a:endParaRPr lang="tr-TR"/>
          </a:p>
        </p:txBody>
      </p:sp>
    </p:spTree>
    <p:extLst>
      <p:ext uri="{BB962C8B-B14F-4D97-AF65-F5344CB8AC3E}">
        <p14:creationId xmlns:p14="http://schemas.microsoft.com/office/powerpoint/2010/main" val="4941806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78</a:t>
            </a:fld>
            <a:endParaRPr lang="tr-TR"/>
          </a:p>
        </p:txBody>
      </p:sp>
    </p:spTree>
    <p:extLst>
      <p:ext uri="{BB962C8B-B14F-4D97-AF65-F5344CB8AC3E}">
        <p14:creationId xmlns:p14="http://schemas.microsoft.com/office/powerpoint/2010/main" val="14684782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79</a:t>
            </a:fld>
            <a:endParaRPr lang="tr-TR"/>
          </a:p>
        </p:txBody>
      </p:sp>
    </p:spTree>
    <p:extLst>
      <p:ext uri="{BB962C8B-B14F-4D97-AF65-F5344CB8AC3E}">
        <p14:creationId xmlns:p14="http://schemas.microsoft.com/office/powerpoint/2010/main" val="401718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2264730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80</a:t>
            </a:fld>
            <a:endParaRPr lang="tr-TR"/>
          </a:p>
        </p:txBody>
      </p:sp>
    </p:spTree>
    <p:extLst>
      <p:ext uri="{BB962C8B-B14F-4D97-AF65-F5344CB8AC3E}">
        <p14:creationId xmlns:p14="http://schemas.microsoft.com/office/powerpoint/2010/main" val="297990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41421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s://medium.com/deep-learning-turkiye/python-ile-bulan%C4%B1k-mant%C4%B1k-modellemesi-74459dc27308"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tr-TR" sz="5400" spc="400" dirty="0">
                <a:solidFill>
                  <a:schemeClr val="bg1"/>
                </a:solidFill>
              </a:rPr>
              <a:t>BULANIK MANTIK</a:t>
            </a:r>
            <a:endParaRPr lang="tr-TR"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 Bulanık Kümeler</a:t>
            </a:r>
          </a:p>
        </p:txBody>
      </p:sp>
      <p:pic>
        <p:nvPicPr>
          <p:cNvPr id="6" name="Resim 5">
            <a:extLst>
              <a:ext uri="{FF2B5EF4-FFF2-40B4-BE49-F238E27FC236}">
                <a16:creationId xmlns:a16="http://schemas.microsoft.com/office/drawing/2014/main" id="{EC024415-D601-F6AD-76EC-E95387E10A89}"/>
              </a:ext>
            </a:extLst>
          </p:cNvPr>
          <p:cNvPicPr>
            <a:picLocks noChangeAspect="1"/>
          </p:cNvPicPr>
          <p:nvPr/>
        </p:nvPicPr>
        <p:blipFill>
          <a:blip r:embed="rId3"/>
          <a:stretch>
            <a:fillRect/>
          </a:stretch>
        </p:blipFill>
        <p:spPr>
          <a:xfrm>
            <a:off x="2411139" y="1501475"/>
            <a:ext cx="6978395" cy="5220000"/>
          </a:xfrm>
          <a:prstGeom prst="rect">
            <a:avLst/>
          </a:prstGeom>
        </p:spPr>
      </p:pic>
    </p:spTree>
    <p:extLst>
      <p:ext uri="{BB962C8B-B14F-4D97-AF65-F5344CB8AC3E}">
        <p14:creationId xmlns:p14="http://schemas.microsoft.com/office/powerpoint/2010/main" val="358303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 Kural Tabanı</a:t>
            </a:r>
          </a:p>
        </p:txBody>
      </p:sp>
      <p:pic>
        <p:nvPicPr>
          <p:cNvPr id="5" name="Resim 4">
            <a:extLst>
              <a:ext uri="{FF2B5EF4-FFF2-40B4-BE49-F238E27FC236}">
                <a16:creationId xmlns:a16="http://schemas.microsoft.com/office/drawing/2014/main" id="{F32149C6-1865-1123-21D6-DE6F37A0AF01}"/>
              </a:ext>
            </a:extLst>
          </p:cNvPr>
          <p:cNvPicPr>
            <a:picLocks noChangeAspect="1"/>
          </p:cNvPicPr>
          <p:nvPr/>
        </p:nvPicPr>
        <p:blipFill>
          <a:blip r:embed="rId3"/>
          <a:stretch>
            <a:fillRect/>
          </a:stretch>
        </p:blipFill>
        <p:spPr>
          <a:xfrm>
            <a:off x="2762251" y="1508638"/>
            <a:ext cx="6630952" cy="4860000"/>
          </a:xfrm>
          <a:prstGeom prst="rect">
            <a:avLst/>
          </a:prstGeom>
        </p:spPr>
      </p:pic>
    </p:spTree>
    <p:extLst>
      <p:ext uri="{BB962C8B-B14F-4D97-AF65-F5344CB8AC3E}">
        <p14:creationId xmlns:p14="http://schemas.microsoft.com/office/powerpoint/2010/main" val="81443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a:t>Bulanık Mantık Denetleyicinin Elemanları</a:t>
            </a:r>
            <a:endParaRPr lang="tr-TR" sz="3200" dirty="0"/>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Normal olarak dört ana elemandan oluşur: </a:t>
            </a:r>
            <a:r>
              <a:rPr lang="tr-TR" sz="2200" b="1" dirty="0" err="1">
                <a:solidFill>
                  <a:schemeClr val="accent1"/>
                </a:solidFill>
                <a:latin typeface="Times New Roman" panose="02020603050405020304" pitchFamily="18" charset="0"/>
                <a:cs typeface="Times New Roman" panose="02020603050405020304" pitchFamily="18" charset="0"/>
              </a:rPr>
              <a:t>bulanıklaştırıcı</a:t>
            </a:r>
            <a:r>
              <a:rPr lang="tr-TR" sz="2200" b="1" dirty="0">
                <a:solidFill>
                  <a:schemeClr val="accent1"/>
                </a:solidFill>
                <a:latin typeface="Times New Roman" panose="02020603050405020304" pitchFamily="18" charset="0"/>
                <a:cs typeface="Times New Roman" panose="02020603050405020304" pitchFamily="18" charset="0"/>
              </a:rPr>
              <a:t>, bilgi tabanı , çıkarım motoru, </a:t>
            </a:r>
            <a:r>
              <a:rPr lang="tr-TR" sz="2200" b="1" dirty="0" err="1">
                <a:solidFill>
                  <a:schemeClr val="accent1"/>
                </a:solidFill>
                <a:latin typeface="Times New Roman" panose="02020603050405020304" pitchFamily="18" charset="0"/>
                <a:cs typeface="Times New Roman" panose="02020603050405020304" pitchFamily="18" charset="0"/>
              </a:rPr>
              <a:t>durulaştırıcı</a:t>
            </a: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pPr>
            <a:r>
              <a:rPr lang="tr-TR" sz="2200" dirty="0" err="1">
                <a:latin typeface="Times New Roman" panose="02020603050405020304" pitchFamily="18" charset="0"/>
                <a:cs typeface="Times New Roman" panose="02020603050405020304" pitchFamily="18" charset="0"/>
              </a:rPr>
              <a:t>Durulaştırıcıdan</a:t>
            </a:r>
            <a:r>
              <a:rPr lang="tr-TR" sz="2200" dirty="0">
                <a:latin typeface="Times New Roman" panose="02020603050405020304" pitchFamily="18" charset="0"/>
                <a:cs typeface="Times New Roman" panose="02020603050405020304" pitchFamily="18" charset="0"/>
              </a:rPr>
              <a:t> çıkan sonuçlar bir süreç için denetim eylemi değil ise, sistem bir bulanık mantık karar sistemidir.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Normal olarak, bulanık mantık denetleyici, iki girişli ve tek çıkışlı bir elemandır.</a:t>
            </a:r>
          </a:p>
        </p:txBody>
      </p:sp>
      <p:pic>
        <p:nvPicPr>
          <p:cNvPr id="6" name="Resim 5">
            <a:extLst>
              <a:ext uri="{FF2B5EF4-FFF2-40B4-BE49-F238E27FC236}">
                <a16:creationId xmlns:a16="http://schemas.microsoft.com/office/drawing/2014/main" id="{4A6BBEE6-2169-3FE8-026E-5B6B7974EB90}"/>
              </a:ext>
            </a:extLst>
          </p:cNvPr>
          <p:cNvPicPr>
            <a:picLocks noChangeAspect="1"/>
          </p:cNvPicPr>
          <p:nvPr/>
        </p:nvPicPr>
        <p:blipFill>
          <a:blip r:embed="rId3"/>
          <a:stretch>
            <a:fillRect/>
          </a:stretch>
        </p:blipFill>
        <p:spPr>
          <a:xfrm>
            <a:off x="2095932" y="2994135"/>
            <a:ext cx="7639913" cy="3708000"/>
          </a:xfrm>
          <a:prstGeom prst="rect">
            <a:avLst/>
          </a:prstGeom>
        </p:spPr>
      </p:pic>
    </p:spTree>
    <p:extLst>
      <p:ext uri="{BB962C8B-B14F-4D97-AF65-F5344CB8AC3E}">
        <p14:creationId xmlns:p14="http://schemas.microsoft.com/office/powerpoint/2010/main" val="39738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Genellikle, bulanık mantık denetleyicinin </a:t>
            </a:r>
            <a:r>
              <a:rPr lang="tr-TR" sz="2200" b="1" dirty="0">
                <a:latin typeface="Times New Roman" panose="02020603050405020304" pitchFamily="18" charset="0"/>
                <a:cs typeface="Times New Roman" panose="02020603050405020304" pitchFamily="18" charset="0"/>
              </a:rPr>
              <a:t>iki girişi ve bir çıkışı </a:t>
            </a:r>
            <a:r>
              <a:rPr lang="tr-TR" sz="2200" dirty="0">
                <a:latin typeface="Times New Roman" panose="02020603050405020304" pitchFamily="18" charset="0"/>
                <a:cs typeface="Times New Roman" panose="02020603050405020304" pitchFamily="18" charset="0"/>
              </a:rPr>
              <a:t>vardır.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İki giriş, çıkışın arzu edilen duruma erişmesi için gerekli olan doğru denetim sinyallerinin sağlanmasında kullanılır.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mantık denetleyicisi genel olarak, </a:t>
            </a:r>
            <a:r>
              <a:rPr lang="tr-TR" sz="2200" b="1" dirty="0">
                <a:latin typeface="Times New Roman" panose="02020603050405020304" pitchFamily="18" charset="0"/>
                <a:cs typeface="Times New Roman" panose="02020603050405020304" pitchFamily="18" charset="0"/>
              </a:rPr>
              <a:t>hatayı, hatadaki değişim oranlarını veya hatanın türevini giriş olarak, denetim sinyalindeki değişikliği </a:t>
            </a:r>
            <a:r>
              <a:rPr lang="tr-TR" sz="2200" dirty="0">
                <a:latin typeface="Times New Roman" panose="02020603050405020304" pitchFamily="18" charset="0"/>
                <a:cs typeface="Times New Roman" panose="02020603050405020304" pitchFamily="18" charset="0"/>
              </a:rPr>
              <a:t>çıkış olarak alacaktır.</a:t>
            </a:r>
          </a:p>
        </p:txBody>
      </p:sp>
      <p:pic>
        <p:nvPicPr>
          <p:cNvPr id="2" name="Resim 1">
            <a:extLst>
              <a:ext uri="{FF2B5EF4-FFF2-40B4-BE49-F238E27FC236}">
                <a16:creationId xmlns:a16="http://schemas.microsoft.com/office/drawing/2014/main" id="{3C7C70F1-0806-6654-9574-AF6ECE2D9D32}"/>
              </a:ext>
            </a:extLst>
          </p:cNvPr>
          <p:cNvPicPr>
            <a:picLocks noChangeAspect="1"/>
          </p:cNvPicPr>
          <p:nvPr/>
        </p:nvPicPr>
        <p:blipFill>
          <a:blip r:embed="rId3"/>
          <a:stretch>
            <a:fillRect/>
          </a:stretch>
        </p:blipFill>
        <p:spPr>
          <a:xfrm>
            <a:off x="2500716" y="3429000"/>
            <a:ext cx="7624490" cy="2222416"/>
          </a:xfrm>
          <a:prstGeom prst="rect">
            <a:avLst/>
          </a:prstGeom>
        </p:spPr>
      </p:pic>
    </p:spTree>
    <p:extLst>
      <p:ext uri="{BB962C8B-B14F-4D97-AF65-F5344CB8AC3E}">
        <p14:creationId xmlns:p14="http://schemas.microsoft.com/office/powerpoint/2010/main" val="278803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Bulanıklaştırıcı</a:t>
            </a:r>
            <a:r>
              <a:rPr lang="tr-TR" sz="2200" dirty="0">
                <a:latin typeface="Times New Roman" panose="02020603050405020304" pitchFamily="18" charset="0"/>
                <a:cs typeface="Times New Roman" panose="02020603050405020304" pitchFamily="18" charset="0"/>
              </a:rPr>
              <a:t>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keskin değerlerini, bunların karşılığı olan bulanık değerlere dönüştürür. (genellikle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bir çok bulanık değerleri vardır.)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Çıkarım algoritması,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bulanık değerlerine göre kural tabanından hangi kuralların kullanılacağını belirler.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Daha sonra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u’nun birçok bulanık değeri elde edilecektir ve bir durulaştırma mekanizması ile bu değerler keskin tek bir değere dönüştürülür.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Gerçek denetim sinyali, cihaza gönderilen en son u değerine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u’nun eklenmesi ile elde edilir.</a:t>
            </a:r>
          </a:p>
        </p:txBody>
      </p:sp>
    </p:spTree>
    <p:extLst>
      <p:ext uri="{BB962C8B-B14F-4D97-AF65-F5344CB8AC3E}">
        <p14:creationId xmlns:p14="http://schemas.microsoft.com/office/powerpoint/2010/main" val="42975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Bulanıklaştırma:</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Bulanıklaştırma sayısal değişkenlerin bulanık değişkenlere dönüştürülmesi işlemini yapmaktadır. Bu değişkenler bulanık denetleyicide bulanık kümeler tarafından tanımlanmaktadırlar.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Diğer bir ifadeyle bulanıklaştırma giriş değişkenlerinin ve çıkış değişkenlerinin ilgili evrensel kümelerinde bulanık kümelere yerleştirme işlemidir.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Bulanık mantık denetimindeki veri işleme bulanık kümeler üzerine kurulu olduğundan, giriş değişkenlerinin </a:t>
            </a:r>
            <a:r>
              <a:rPr lang="tr-TR" sz="2200" dirty="0" err="1">
                <a:latin typeface="Times New Roman" panose="02020603050405020304" pitchFamily="18" charset="0"/>
                <a:cs typeface="Times New Roman" panose="02020603050405020304" pitchFamily="18" charset="0"/>
              </a:rPr>
              <a:t>seviyelendirilmesini</a:t>
            </a:r>
            <a:r>
              <a:rPr lang="tr-TR" sz="2200" dirty="0">
                <a:latin typeface="Times New Roman" panose="02020603050405020304" pitchFamily="18" charset="0"/>
                <a:cs typeface="Times New Roman" panose="02020603050405020304" pitchFamily="18" charset="0"/>
              </a:rPr>
              <a:t> de içeren bulanıklaştırma başlangıç safhasında zorunludur.</a:t>
            </a:r>
          </a:p>
        </p:txBody>
      </p:sp>
    </p:spTree>
    <p:extLst>
      <p:ext uri="{BB962C8B-B14F-4D97-AF65-F5344CB8AC3E}">
        <p14:creationId xmlns:p14="http://schemas.microsoft.com/office/powerpoint/2010/main" val="20674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4398165" cy="4506120"/>
          </a:xfrm>
        </p:spPr>
        <p:txBody>
          <a:bodyPr>
            <a:noAutofit/>
          </a:bodyPr>
          <a:lstStyle/>
          <a:p>
            <a:pPr algn="just">
              <a:lnSpc>
                <a:spcPts val="2800"/>
              </a:lnSpc>
              <a:spcBef>
                <a:spcPts val="0"/>
              </a:spcBef>
              <a:spcAft>
                <a:spcPts val="600"/>
              </a:spcAft>
            </a:pPr>
            <a:r>
              <a:rPr lang="tr-TR" sz="2200" b="1" dirty="0">
                <a:latin typeface="Times New Roman" panose="02020603050405020304" pitchFamily="18" charset="0"/>
                <a:cs typeface="Times New Roman" panose="02020603050405020304" pitchFamily="18" charset="0"/>
              </a:rPr>
              <a:t>Bulanıklaştırma:</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Aşağıdaki şekil bulanık sözel değişken olan sıcaklık için üyelik fonksiyonlarını göstermektedir.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Örneğin, sensör okumalarından elde edilen giriş değişkeninin keskin değeri x ise, bu keskin değer “serin” bulanık kümesinde 0.3 üyelik değeri ile ve “ılık” bulanık kümesinde 0.6 üyelik değeri ile çakışmaktadır.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92FD49EA-E783-0374-E2E6-F899BAA579DB}"/>
              </a:ext>
            </a:extLst>
          </p:cNvPr>
          <p:cNvPicPr>
            <a:picLocks noChangeAspect="1"/>
          </p:cNvPicPr>
          <p:nvPr/>
        </p:nvPicPr>
        <p:blipFill>
          <a:blip r:embed="rId3"/>
          <a:stretch>
            <a:fillRect/>
          </a:stretch>
        </p:blipFill>
        <p:spPr>
          <a:xfrm>
            <a:off x="5444183" y="1355865"/>
            <a:ext cx="6522510" cy="2268000"/>
          </a:xfrm>
          <a:prstGeom prst="rect">
            <a:avLst/>
          </a:prstGeom>
        </p:spPr>
      </p:pic>
      <p:sp>
        <p:nvSpPr>
          <p:cNvPr id="8" name="Metin kutusu 7">
            <a:extLst>
              <a:ext uri="{FF2B5EF4-FFF2-40B4-BE49-F238E27FC236}">
                <a16:creationId xmlns:a16="http://schemas.microsoft.com/office/drawing/2014/main" id="{5741CC1B-60B7-1F92-1610-866635C67D45}"/>
              </a:ext>
            </a:extLst>
          </p:cNvPr>
          <p:cNvSpPr txBox="1"/>
          <p:nvPr/>
        </p:nvSpPr>
        <p:spPr>
          <a:xfrm>
            <a:off x="5396347" y="3769132"/>
            <a:ext cx="6094268" cy="3043910"/>
          </a:xfrm>
          <a:prstGeom prst="rect">
            <a:avLst/>
          </a:prstGeom>
          <a:noFill/>
        </p:spPr>
        <p:txBody>
          <a:bodyPr wrap="square">
            <a:spAutoFit/>
          </a:bodyPr>
          <a:lstStyle/>
          <a:p>
            <a:pPr marL="342900" indent="-342900" algn="just">
              <a:lnSpc>
                <a:spcPts val="2800"/>
              </a:lnSpc>
              <a:spcBef>
                <a:spcPts val="0"/>
              </a:spcBef>
              <a:spcAft>
                <a:spcPts val="1200"/>
              </a:spcAft>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Böylece, bulanıklaştırma ile keskin giriş değeri x, aşağıdaki üyelikleri ile iki bulanık kümeye dönüştürülmüştür.</a:t>
            </a:r>
          </a:p>
          <a:p>
            <a:pPr algn="ctr">
              <a:lnSpc>
                <a:spcPts val="2800"/>
              </a:lnSpc>
              <a:spcBef>
                <a:spcPts val="0"/>
              </a:spcBef>
              <a:spcAft>
                <a:spcPts val="1200"/>
              </a:spcAft>
            </a:pP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serin(x)=0.3 		</a:t>
            </a: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ılık(x)=0.6</a:t>
            </a:r>
          </a:p>
          <a:p>
            <a:pPr marL="342900" indent="-342900" algn="just">
              <a:lnSpc>
                <a:spcPts val="2800"/>
              </a:lnSpc>
              <a:spcBef>
                <a:spcPts val="0"/>
              </a:spcBef>
              <a:spcAft>
                <a:spcPts val="1200"/>
              </a:spcAft>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Bu değerler, daha sonra bulanık denetleyicinin çıkarım safhasında kullanılacaktır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53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Niceleme, bulanık giriş-çıkış değişkenlerinin birkaç bulanık alt kümeye ayrıştırılmasını içerir.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Giriş değişkenlerinin bulanıklaştırılması, evrensel kümenin birçok bulanık kümeyle </a:t>
            </a:r>
            <a:r>
              <a:rPr lang="tr-TR" sz="2200" dirty="0" err="1">
                <a:latin typeface="Times New Roman" panose="02020603050405020304" pitchFamily="18" charset="0"/>
                <a:cs typeface="Times New Roman" panose="02020603050405020304" pitchFamily="18" charset="0"/>
              </a:rPr>
              <a:t>nicelenmesi</a:t>
            </a:r>
            <a:r>
              <a:rPr lang="tr-TR" sz="2200" dirty="0">
                <a:latin typeface="Times New Roman" panose="02020603050405020304" pitchFamily="18" charset="0"/>
                <a:cs typeface="Times New Roman" panose="02020603050405020304" pitchFamily="18" charset="0"/>
              </a:rPr>
              <a:t> işlemini kapsar.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Çıkış değişkenleri de benzer şekilde </a:t>
            </a:r>
            <a:r>
              <a:rPr lang="tr-TR" sz="2200" dirty="0" err="1">
                <a:latin typeface="Times New Roman" panose="02020603050405020304" pitchFamily="18" charset="0"/>
                <a:cs typeface="Times New Roman" panose="02020603050405020304" pitchFamily="18" charset="0"/>
              </a:rPr>
              <a:t>nicelenmelidir</a:t>
            </a:r>
            <a:r>
              <a:rPr lang="tr-TR" sz="2200" dirty="0">
                <a:latin typeface="Times New Roman" panose="02020603050405020304" pitchFamily="18" charset="0"/>
                <a:cs typeface="Times New Roman" panose="02020603050405020304" pitchFamily="18" charset="0"/>
              </a:rPr>
              <a:t>.</a:t>
            </a:r>
          </a:p>
          <a:p>
            <a:pPr algn="just">
              <a:lnSpc>
                <a:spcPts val="2700"/>
              </a:lnSpc>
              <a:spcBef>
                <a:spcPts val="0"/>
              </a:spcBef>
              <a:spcAft>
                <a:spcPts val="600"/>
              </a:spcAft>
            </a:pPr>
            <a:r>
              <a:rPr lang="tr-TR" sz="2200" dirty="0" err="1">
                <a:latin typeface="Times New Roman" panose="02020603050405020304" pitchFamily="18" charset="0"/>
                <a:cs typeface="Times New Roman" panose="02020603050405020304" pitchFamily="18" charset="0"/>
              </a:rPr>
              <a:t>Nicelendirme</a:t>
            </a:r>
            <a:r>
              <a:rPr lang="tr-TR" sz="2200" dirty="0">
                <a:latin typeface="Times New Roman" panose="02020603050405020304" pitchFamily="18" charset="0"/>
                <a:cs typeface="Times New Roman" panose="02020603050405020304" pitchFamily="18" charset="0"/>
              </a:rPr>
              <a:t> seviyelerinin sayısı; yeterli temsili sağlayacak kadar büyük, hafızadan tasarruf edecek kadar küçük olmalıdır.</a:t>
            </a:r>
          </a:p>
          <a:p>
            <a:pPr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Değişik tipteki denetim değişkenlerinin </a:t>
            </a:r>
            <a:r>
              <a:rPr lang="tr-TR" sz="2200" b="1" dirty="0" err="1">
                <a:latin typeface="Times New Roman" panose="02020603050405020304" pitchFamily="18" charset="0"/>
                <a:cs typeface="Times New Roman" panose="02020603050405020304" pitchFamily="18" charset="0"/>
              </a:rPr>
              <a:t>nicelendirilmesine</a:t>
            </a:r>
            <a:r>
              <a:rPr lang="tr-TR" sz="2200" b="1" dirty="0">
                <a:latin typeface="Times New Roman" panose="02020603050405020304" pitchFamily="18" charset="0"/>
                <a:cs typeface="Times New Roman" panose="02020603050405020304" pitchFamily="18" charset="0"/>
              </a:rPr>
              <a:t> örnekler :</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Sıcaklık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Sıcak, Sıcak, Az Sıcak, Normal, Serin, Soğuk</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Hız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Hızlı, Hızlı, Orta, Yavaş, Çok Yavaş</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Seviye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Yüksek, Yüksek, Orta, Düşük, Çok Düşük	</a:t>
            </a:r>
            <a:r>
              <a:rPr lang="tr-TR"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0546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Genellikle daha standart tanımlamalar kullanabiliriz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Kısa ifade için, NO, PK, SF gibi kısaltılmış etiketler kullanabiliriz.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Her bir bulanık alt küme için, bir üyelik fonksiyonu atanmalıdır.</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Herhangi bir şekil veya büyüklükte üyelik fonksiyonları seçebilirsiniz.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Hesaplama basitliği için, üçgen veya yamuk şeklindeki fonksiyonlar kullanılmaktadır.</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Genel olarak %25 -%75 arası birbirleri üzerine bindirilmelidir.</a:t>
            </a:r>
            <a:r>
              <a:rPr lang="tr-TR" sz="1400" dirty="0">
                <a:latin typeface="Times New Roman" panose="02020603050405020304" pitchFamily="18" charset="0"/>
                <a:cs typeface="Times New Roman" panose="02020603050405020304" pitchFamily="18" charset="0"/>
              </a:rPr>
              <a:t>	</a:t>
            </a:r>
          </a:p>
        </p:txBody>
      </p:sp>
      <p:pic>
        <p:nvPicPr>
          <p:cNvPr id="2" name="Resim 1">
            <a:extLst>
              <a:ext uri="{FF2B5EF4-FFF2-40B4-BE49-F238E27FC236}">
                <a16:creationId xmlns:a16="http://schemas.microsoft.com/office/drawing/2014/main" id="{08C18514-5B7F-E183-7E97-9DD6A3EC1D02}"/>
              </a:ext>
            </a:extLst>
          </p:cNvPr>
          <p:cNvPicPr>
            <a:picLocks noChangeAspect="1"/>
          </p:cNvPicPr>
          <p:nvPr/>
        </p:nvPicPr>
        <p:blipFill>
          <a:blip r:embed="rId3"/>
          <a:stretch>
            <a:fillRect/>
          </a:stretch>
        </p:blipFill>
        <p:spPr>
          <a:xfrm>
            <a:off x="3272269" y="4496723"/>
            <a:ext cx="4385541" cy="2080717"/>
          </a:xfrm>
          <a:prstGeom prst="rect">
            <a:avLst/>
          </a:prstGeom>
        </p:spPr>
      </p:pic>
    </p:spTree>
    <p:extLst>
      <p:ext uri="{BB962C8B-B14F-4D97-AF65-F5344CB8AC3E}">
        <p14:creationId xmlns:p14="http://schemas.microsoft.com/office/powerpoint/2010/main" val="401945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Eğer bulanık kümelerde üst üste bindirme yapılmamış ise denetim işlemi iki değerli bir denetim işlemine benzeyecektir.</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Diğer taraftan, bulanık kümelerde çok fazla üst üste bindirme varsa daha fazla bulanıklık olacaktır ve bu denetim işlemlerinde belirginleştirmeyi zorlaştıracaktır.</a:t>
            </a:r>
            <a:r>
              <a:rPr lang="tr-TR" sz="2200" dirty="0">
                <a:latin typeface="Times New Roman" panose="02020603050405020304" pitchFamily="18" charset="0"/>
                <a:cs typeface="Times New Roman" panose="02020603050405020304" pitchFamily="18" charset="0"/>
              </a:rPr>
              <a:t>	</a:t>
            </a:r>
          </a:p>
        </p:txBody>
      </p:sp>
      <p:pic>
        <p:nvPicPr>
          <p:cNvPr id="6" name="Resim 5">
            <a:extLst>
              <a:ext uri="{FF2B5EF4-FFF2-40B4-BE49-F238E27FC236}">
                <a16:creationId xmlns:a16="http://schemas.microsoft.com/office/drawing/2014/main" id="{BF6D151D-75CC-983C-DE99-07F1B7426CF9}"/>
              </a:ext>
            </a:extLst>
          </p:cNvPr>
          <p:cNvPicPr>
            <a:picLocks noChangeAspect="1"/>
          </p:cNvPicPr>
          <p:nvPr/>
        </p:nvPicPr>
        <p:blipFill>
          <a:blip r:embed="rId3"/>
          <a:stretch>
            <a:fillRect/>
          </a:stretch>
        </p:blipFill>
        <p:spPr>
          <a:xfrm>
            <a:off x="2189466" y="3046274"/>
            <a:ext cx="7170466" cy="3310076"/>
          </a:xfrm>
          <a:prstGeom prst="rect">
            <a:avLst/>
          </a:prstGeom>
        </p:spPr>
      </p:pic>
    </p:spTree>
    <p:extLst>
      <p:ext uri="{BB962C8B-B14F-4D97-AF65-F5344CB8AC3E}">
        <p14:creationId xmlns:p14="http://schemas.microsoft.com/office/powerpoint/2010/main" val="85333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Autofit/>
          </a:bodyPr>
          <a:lstStyle/>
          <a:p>
            <a:pPr rtl="0"/>
            <a:r>
              <a:rPr lang="tr-TR" sz="2800" dirty="0"/>
              <a:t>Bölüm 5 : BULANIK MANTIK DENETLEYİCİLERİ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 Sistemlerine Giriş</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Denetimine Neden İhtiyaç Duyulur</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 Sistemi Konfigürasyonu</a:t>
            </a:r>
          </a:p>
          <a:p>
            <a:pPr>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Denetleyici Elemanları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Denetim İşlemleri</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Bulanıklaştırma</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Bilgi Tabanı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Çıkarım Mekanizması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Durulaştırma</a:t>
            </a:r>
          </a:p>
        </p:txBody>
      </p:sp>
    </p:spTree>
    <p:extLst>
      <p:ext uri="{BB962C8B-B14F-4D97-AF65-F5344CB8AC3E}">
        <p14:creationId xmlns:p14="http://schemas.microsoft.com/office/powerpoint/2010/main" val="783914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Basit olması için, tüm bulanık değişkenlerin tüm bulanık alt kümeleri için aynı üyelik fonksiyonlarını seçebiliriz.</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Aşağıda ters çevrilmiş bir </a:t>
            </a:r>
            <a:r>
              <a:rPr lang="tr-TR" sz="2200" dirty="0" err="1">
                <a:effectLst/>
                <a:latin typeface="Times New Roman" panose="02020603050405020304" pitchFamily="18" charset="0"/>
                <a:ea typeface="Calibri" panose="020F0502020204030204" pitchFamily="34" charset="0"/>
                <a:cs typeface="Times New Roman" panose="02020603050405020304" pitchFamily="18" charset="0"/>
              </a:rPr>
              <a:t>sarkaçın</a:t>
            </a: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 denetimi için seçilmiş iki bulanık giriş değişkeni ve bir bulanık çıkış değişkeni için seçilen üyelik fonksiyonları gösterilmiştir.</a:t>
            </a: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50CBB26A-6788-67F3-ECF9-DB5FC4BC87DE}"/>
              </a:ext>
            </a:extLst>
          </p:cNvPr>
          <p:cNvPicPr>
            <a:picLocks noChangeAspect="1"/>
          </p:cNvPicPr>
          <p:nvPr/>
        </p:nvPicPr>
        <p:blipFill>
          <a:blip r:embed="rId3"/>
          <a:stretch>
            <a:fillRect/>
          </a:stretch>
        </p:blipFill>
        <p:spPr>
          <a:xfrm>
            <a:off x="2765152" y="2941440"/>
            <a:ext cx="5872393" cy="3636000"/>
          </a:xfrm>
          <a:prstGeom prst="rect">
            <a:avLst/>
          </a:prstGeom>
        </p:spPr>
      </p:pic>
    </p:spTree>
    <p:extLst>
      <p:ext uri="{BB962C8B-B14F-4D97-AF65-F5344CB8AC3E}">
        <p14:creationId xmlns:p14="http://schemas.microsoft.com/office/powerpoint/2010/main" val="420696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Normalizasyon:</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Bir evrenin normalizasyonu, evrensel kümenin sonlu sayıda bölümlere ayrıştırılmasını gerektirir.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Süreç sistemlerinde bulanık mantık denetleyicisi uygulamaları için, evrensel küme genellikle [-1, +1] kapalı aralığında normal forma dönüştürülür.</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Bilgi Tabanı: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Bulanık Mantık Denetleyicisinin bilgi tabanı, veri tabanı ve kural tabanından oluşur.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Veri tabanının temel görevi, bulanıklaştırma, kural tabanı ve durulaştırma modüllerinin doğru çalışması için gerekli bilgileri sağlamaktır.</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Bu bilgiler şunlardır;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–Giriş-çıkış değişkenlerinin üyelik fonksiyonlarının sözel değerlerinin anlamları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–Ölçeklendirme, normalizasyon ve </a:t>
            </a:r>
            <a:r>
              <a:rPr lang="tr-TR" sz="2200" dirty="0" err="1">
                <a:latin typeface="Times New Roman" panose="02020603050405020304" pitchFamily="18" charset="0"/>
                <a:cs typeface="Times New Roman" panose="02020603050405020304" pitchFamily="18" charset="0"/>
              </a:rPr>
              <a:t>denormalizasyon</a:t>
            </a:r>
            <a:r>
              <a:rPr lang="tr-TR" sz="2200" dirty="0">
                <a:latin typeface="Times New Roman" panose="02020603050405020304" pitchFamily="18" charset="0"/>
                <a:cs typeface="Times New Roman" panose="02020603050405020304" pitchFamily="18" charset="0"/>
              </a:rPr>
              <a:t> faktörleri ile birlikte fiziksel alanlar ve bunların normalize edilmiş karşılıkları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–Bir bulanık kümenin üyelik fonksiyonlarının tiplerini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–Ayrıştırma politikalarını tanımlayan </a:t>
            </a:r>
            <a:r>
              <a:rPr lang="tr-TR" sz="2200" dirty="0" err="1">
                <a:latin typeface="Times New Roman" panose="02020603050405020304" pitchFamily="18" charset="0"/>
                <a:cs typeface="Times New Roman" panose="02020603050405020304" pitchFamily="18" charset="0"/>
              </a:rPr>
              <a:t>nicelenmiş</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refeans</a:t>
            </a:r>
            <a:r>
              <a:rPr lang="tr-TR" sz="2200" dirty="0">
                <a:latin typeface="Times New Roman" panose="02020603050405020304" pitchFamily="18" charset="0"/>
                <a:cs typeface="Times New Roman" panose="02020603050405020304" pitchFamily="18" charset="0"/>
              </a:rPr>
              <a:t>(</a:t>
            </a:r>
            <a:r>
              <a:rPr lang="tr-TR" sz="2200" dirty="0" err="1">
                <a:latin typeface="Times New Roman" panose="02020603050405020304" pitchFamily="18" charset="0"/>
                <a:cs typeface="Times New Roman" panose="02020603050405020304" pitchFamily="18" charset="0"/>
              </a:rPr>
              <a:t>look-up</a:t>
            </a:r>
            <a:r>
              <a:rPr lang="tr-TR" sz="2200" dirty="0">
                <a:latin typeface="Times New Roman" panose="02020603050405020304" pitchFamily="18" charset="0"/>
                <a:cs typeface="Times New Roman" panose="02020603050405020304" pitchFamily="18" charset="0"/>
              </a:rPr>
              <a:t>) tabloları</a:t>
            </a:r>
          </a:p>
        </p:txBody>
      </p:sp>
    </p:spTree>
    <p:extLst>
      <p:ext uri="{BB962C8B-B14F-4D97-AF65-F5344CB8AC3E}">
        <p14:creationId xmlns:p14="http://schemas.microsoft.com/office/powerpoint/2010/main" val="209058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Kural tabanı ise kontrol amacını gerçekleştirmek üzere tasarlanmış bulanık kontrol kurallarını içermektedir.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Kural Tabanı’ </a:t>
            </a:r>
            <a:r>
              <a:rPr lang="tr-TR" sz="2200" dirty="0" err="1">
                <a:latin typeface="Times New Roman" panose="02020603050405020304" pitchFamily="18" charset="0"/>
                <a:cs typeface="Times New Roman" panose="02020603050405020304" pitchFamily="18" charset="0"/>
              </a:rPr>
              <a:t>nın</a:t>
            </a:r>
            <a:r>
              <a:rPr lang="tr-TR" sz="2200" dirty="0">
                <a:latin typeface="Times New Roman" panose="02020603050405020304" pitchFamily="18" charset="0"/>
                <a:cs typeface="Times New Roman" panose="02020603050405020304" pitchFamily="18" charset="0"/>
              </a:rPr>
              <a:t> temel kullanım amacı uzman bilgilerini sebep-sonuç ilişkisi içerisinde gösterebilmektir.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denetim kurallarını çıkarmak için genel olarak dört yöntem kullanılmaktadır.</a:t>
            </a:r>
          </a:p>
          <a:p>
            <a:pPr marL="0" indent="0" algn="just">
              <a:lnSpc>
                <a:spcPts val="2700"/>
              </a:lnSpc>
              <a:spcBef>
                <a:spcPts val="1200"/>
              </a:spcBef>
              <a:spcAft>
                <a:spcPts val="600"/>
              </a:spcAft>
              <a:buNone/>
            </a:pPr>
            <a:r>
              <a:rPr lang="tr-TR" sz="2200" b="1" dirty="0">
                <a:latin typeface="Times New Roman" panose="02020603050405020304" pitchFamily="18" charset="0"/>
                <a:cs typeface="Times New Roman" panose="02020603050405020304" pitchFamily="18" charset="0"/>
              </a:rPr>
              <a:t>Kural tabanını oluşturmak için kullanılan yöntemler: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 Uzman tecrübesi ve Denetim Mühendisliği Bilgisi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(ii) Operatörün kontrol hareketlerinin modellenmesi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(iii) Sürecin bulanık modeli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(iv) Öğrenme</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83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 Uzman tecrübesi ve denetim mühendisliği bilgisi</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a:t>
            </a:r>
            <a:r>
              <a:rPr lang="tr-TR" sz="2200" dirty="0" err="1">
                <a:latin typeface="Times New Roman" panose="02020603050405020304" pitchFamily="18" charset="0"/>
                <a:cs typeface="Times New Roman" panose="02020603050405020304" pitchFamily="18" charset="0"/>
              </a:rPr>
              <a:t>metod</a:t>
            </a:r>
            <a:r>
              <a:rPr lang="tr-TR" sz="2200" dirty="0">
                <a:latin typeface="Times New Roman" panose="02020603050405020304" pitchFamily="18" charset="0"/>
                <a:cs typeface="Times New Roman" panose="02020603050405020304" pitchFamily="18" charset="0"/>
              </a:rPr>
              <a:t> diğerleri arasında en az yapısal olanı ancak günümüzde en yaygın olarak kullanılanlardan biridir.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Süreç uzmanının ve/veya Denetim Mühendisinin tecrübe temelli bilgisine dayanılarak ortaya çıkarılır.</a:t>
            </a:r>
          </a:p>
          <a:p>
            <a:pPr marL="0" indent="0" algn="just">
              <a:lnSpc>
                <a:spcPts val="2700"/>
              </a:lnSpc>
              <a:spcBef>
                <a:spcPts val="1200"/>
              </a:spcBef>
              <a:spcAft>
                <a:spcPts val="600"/>
              </a:spcAft>
              <a:buNone/>
            </a:pPr>
            <a:r>
              <a:rPr lang="tr-TR" sz="2200" b="1" dirty="0">
                <a:latin typeface="Times New Roman" panose="02020603050405020304" pitchFamily="18" charset="0"/>
                <a:cs typeface="Times New Roman" panose="02020603050405020304" pitchFamily="18" charset="0"/>
              </a:rPr>
              <a:t>(ii) Operatörün kontrol hareketlerinin modellenmesi</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yöntem kullanıcının tecrübesiyle yaptığı hareketler veya davranışlarının giriş-çıkış ilişkili olarak modellemesini yapmaya çalışır.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tekniğin altında yatan temel fikir, modelin giriş bilgilerini kullanıcıya sorarak tespit etmek daha kolay olduğundan bir kullanıcının hareketlerini modellemenin bir süreci modellemekten daha kolay olduğudur.</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27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(iii) Sürecin bulanık modeli</a:t>
            </a:r>
          </a:p>
          <a:p>
            <a:pPr marL="457200" lvl="1" indent="0" algn="just">
              <a:lnSpc>
                <a:spcPts val="2700"/>
              </a:lnSpc>
              <a:spcBef>
                <a:spcPts val="0"/>
              </a:spcBef>
              <a:spcAft>
                <a:spcPts val="600"/>
              </a:spcAft>
              <a:buNone/>
            </a:pPr>
            <a:r>
              <a:rPr lang="tr-TR" sz="2000" b="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Sözel yaklaşımda, denetlenen sürecin dinamik özelliklerinin sözel tanımı sürecin bulanık modeli olarak görülebilir.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Bulanık modele göre, dinamik bir sistemin optimum performansına ulaşmak için bir grup bulanık denetim kuralları oluşturabiliriz.</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Bulanık denetim kurallarından oluşan grup, bulanık mantık denetiminin Kural Tabanını oluşturur.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Her ne kadar bu yaklaşım daha karmaşık olsa da; daha iyi performans, daha güvenilir sonuç ve teorik olarak Bulanık Mantık Denetimiyle daha uyumlu bir yapı ortaya koyar.</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(iv) Öğrenme</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Birçok bulanık mantık denetimi, insanın karar verme davranışını taklit etmesi için oluşturulmuştur.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Şu anda, insanın öğrenmesini, özellikle bulanık denetim kuralları oluşturma ve onları tecrübeyle güncelleme yetisini taklit etmeye odaklanmış birçok araştırma mevcuttur.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Öğrenme kapasitesi olan; yapay sinir ağları ve genetik algoritmalar kullanarak kurallar oluşturan birçok bulanık denetim örneği bulunmaktadır.</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679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Denetim Kurallarına Örnek:</a:t>
            </a:r>
          </a:p>
        </p:txBody>
      </p:sp>
      <p:pic>
        <p:nvPicPr>
          <p:cNvPr id="5" name="Resim 4">
            <a:extLst>
              <a:ext uri="{FF2B5EF4-FFF2-40B4-BE49-F238E27FC236}">
                <a16:creationId xmlns:a16="http://schemas.microsoft.com/office/drawing/2014/main" id="{AAD6C732-2A3F-20BF-99A7-6FA301E69B87}"/>
              </a:ext>
            </a:extLst>
          </p:cNvPr>
          <p:cNvPicPr>
            <a:picLocks noChangeAspect="1"/>
          </p:cNvPicPr>
          <p:nvPr/>
        </p:nvPicPr>
        <p:blipFill>
          <a:blip r:embed="rId3"/>
          <a:stretch>
            <a:fillRect/>
          </a:stretch>
        </p:blipFill>
        <p:spPr>
          <a:xfrm>
            <a:off x="2605087" y="1394467"/>
            <a:ext cx="6753225" cy="4229100"/>
          </a:xfrm>
          <a:prstGeom prst="rect">
            <a:avLst/>
          </a:prstGeom>
        </p:spPr>
      </p:pic>
    </p:spTree>
    <p:extLst>
      <p:ext uri="{BB962C8B-B14F-4D97-AF65-F5344CB8AC3E}">
        <p14:creationId xmlns:p14="http://schemas.microsoft.com/office/powerpoint/2010/main" val="1451958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Örnek:</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Basitleştirme için, kuralların gösteriminde matris kullanılabilir ve buna bulanık kurallar matrisi denir.</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Birçok denetim kuralı aşağıdaki şekilde yazılabilir.</a:t>
            </a:r>
          </a:p>
          <a:p>
            <a:pPr marL="0" indent="0" algn="ctr">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IF X AND/OR Y (Öncül) THEN Z (Ardıl)</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Bir sıcaklık denetiminde kullanılan bulanık mantık matris örneği aşağıda gösterilmiştir.</a:t>
            </a:r>
          </a:p>
          <a:p>
            <a:pPr marL="0" indent="0" algn="just">
              <a:lnSpc>
                <a:spcPts val="2700"/>
              </a:lnSpc>
              <a:spcBef>
                <a:spcPts val="0"/>
              </a:spcBef>
              <a:spcAft>
                <a:spcPts val="600"/>
              </a:spcAft>
              <a:buNone/>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32E3D8BF-DD15-7F0E-5429-A960C25D91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0325" y="3535069"/>
            <a:ext cx="7077239" cy="2179931"/>
          </a:xfrm>
          <a:prstGeom prst="rect">
            <a:avLst/>
          </a:prstGeom>
        </p:spPr>
      </p:pic>
    </p:spTree>
    <p:extLst>
      <p:ext uri="{BB962C8B-B14F-4D97-AF65-F5344CB8AC3E}">
        <p14:creationId xmlns:p14="http://schemas.microsoft.com/office/powerpoint/2010/main" val="1579533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Çıkarım Mekanizması:</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Çıkarım Mekanizması girişlerin değerine göre kural tabanından uygun kuralları belirleyen bir mekanizma sağlar.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Bulanık mantık denetiminde en çok kullanılan iki yöntem maksimum-minimum bileşimi (</a:t>
            </a:r>
            <a:r>
              <a:rPr lang="tr-TR" sz="2200" dirty="0" err="1">
                <a:latin typeface="Times New Roman" panose="02020603050405020304" pitchFamily="18" charset="0"/>
                <a:cs typeface="Times New Roman" panose="02020603050405020304" pitchFamily="18" charset="0"/>
              </a:rPr>
              <a:t>composition</a:t>
            </a:r>
            <a:r>
              <a:rPr lang="tr-TR" sz="2200" dirty="0">
                <a:latin typeface="Times New Roman" panose="02020603050405020304" pitchFamily="18" charset="0"/>
                <a:cs typeface="Times New Roman" panose="02020603050405020304" pitchFamily="18" charset="0"/>
              </a:rPr>
              <a:t>) ve maksimum-çarpım bileşimidir.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Çıkarım tüm kural kümesine karşılık gelen bulanık ilişki ile bulanıklaştırılmış keskin giriş arasındaki bileşim işlemi ile gerçekleştirilir.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Bileşimin sonucu olarak, toplam denetim çıktısının bulanık değerini tanımlayan bulanık küme elde edilir.</a:t>
            </a:r>
          </a:p>
          <a:p>
            <a:pPr marL="0" indent="0" algn="just">
              <a:lnSpc>
                <a:spcPts val="2700"/>
              </a:lnSpc>
              <a:spcBef>
                <a:spcPts val="0"/>
              </a:spcBef>
              <a:spcAft>
                <a:spcPts val="6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820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Çıkarım Mekanizması:</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Her kuralın iki öncül ve bir ardıldan oluştuğu basit bir sistem düşünün.</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İki etkileşimsiz girişi(x1,x2) ve tek çıkışı(y) olan bir bulanık sistem n tane sözel ‘eğer-ise’ önermesiyle tanımlansın:</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IF x1 is A1(k) </a:t>
            </a:r>
            <a:r>
              <a:rPr lang="tr-TR" sz="2200" dirty="0" err="1">
                <a:latin typeface="Times New Roman" panose="02020603050405020304" pitchFamily="18" charset="0"/>
                <a:cs typeface="Times New Roman" panose="02020603050405020304" pitchFamily="18" charset="0"/>
              </a:rPr>
              <a:t>and</a:t>
            </a:r>
            <a:r>
              <a:rPr lang="tr-TR" sz="2200" dirty="0">
                <a:latin typeface="Times New Roman" panose="02020603050405020304" pitchFamily="18" charset="0"/>
                <a:cs typeface="Times New Roman" panose="02020603050405020304" pitchFamily="18" charset="0"/>
              </a:rPr>
              <a:t> x2 is A2(k) THEN y(k) is B(k), k = 1,2,...n. burada A1(k) ve A2(k) </a:t>
            </a:r>
            <a:r>
              <a:rPr lang="tr-TR" sz="2200" dirty="0" err="1">
                <a:latin typeface="Times New Roman" panose="02020603050405020304" pitchFamily="18" charset="0"/>
                <a:cs typeface="Times New Roman" panose="02020603050405020304" pitchFamily="18" charset="0"/>
              </a:rPr>
              <a:t>k’nci</a:t>
            </a:r>
            <a:r>
              <a:rPr lang="tr-TR" sz="2200" dirty="0">
                <a:latin typeface="Times New Roman" panose="02020603050405020304" pitchFamily="18" charset="0"/>
                <a:cs typeface="Times New Roman" panose="02020603050405020304" pitchFamily="18" charset="0"/>
              </a:rPr>
              <a:t> öncül çifti temsil eden bulanık küme, B(k) da </a:t>
            </a:r>
            <a:r>
              <a:rPr lang="tr-TR" sz="2200" dirty="0" err="1">
                <a:latin typeface="Times New Roman" panose="02020603050405020304" pitchFamily="18" charset="0"/>
                <a:cs typeface="Times New Roman" panose="02020603050405020304" pitchFamily="18" charset="0"/>
              </a:rPr>
              <a:t>k’nci</a:t>
            </a:r>
            <a:r>
              <a:rPr lang="tr-TR" sz="2200" dirty="0">
                <a:latin typeface="Times New Roman" panose="02020603050405020304" pitchFamily="18" charset="0"/>
                <a:cs typeface="Times New Roman" panose="02020603050405020304" pitchFamily="18" charset="0"/>
              </a:rPr>
              <a:t> ardılı temsil eden bulanık kümedir.</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çıkarım metoduna göre;</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07A9C962-E0AA-A6E4-7759-D2ADCAC437B0}"/>
              </a:ext>
            </a:extLst>
          </p:cNvPr>
          <p:cNvPicPr>
            <a:picLocks noChangeAspect="1"/>
          </p:cNvPicPr>
          <p:nvPr/>
        </p:nvPicPr>
        <p:blipFill>
          <a:blip r:embed="rId3"/>
          <a:stretch>
            <a:fillRect/>
          </a:stretch>
        </p:blipFill>
        <p:spPr>
          <a:xfrm>
            <a:off x="1916071" y="5253205"/>
            <a:ext cx="8359857" cy="610821"/>
          </a:xfrm>
          <a:prstGeom prst="rect">
            <a:avLst/>
          </a:prstGeom>
        </p:spPr>
      </p:pic>
    </p:spTree>
    <p:extLst>
      <p:ext uri="{BB962C8B-B14F-4D97-AF65-F5344CB8AC3E}">
        <p14:creationId xmlns:p14="http://schemas.microsoft.com/office/powerpoint/2010/main" val="2255335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max-min</a:t>
            </a:r>
            <a:r>
              <a:rPr lang="tr-TR" sz="2200" dirty="0">
                <a:latin typeface="Times New Roman" panose="02020603050405020304" pitchFamily="18" charset="0"/>
                <a:cs typeface="Times New Roman" panose="02020603050405020304" pitchFamily="18" charset="0"/>
              </a:rPr>
              <a:t> bileşim operatörünü kullanan bulanık çıkarım</a:t>
            </a:r>
          </a:p>
        </p:txBody>
      </p:sp>
      <p:pic>
        <p:nvPicPr>
          <p:cNvPr id="2" name="Resim 1">
            <a:extLst>
              <a:ext uri="{FF2B5EF4-FFF2-40B4-BE49-F238E27FC236}">
                <a16:creationId xmlns:a16="http://schemas.microsoft.com/office/drawing/2014/main" id="{77C20DFD-DD7C-880B-1D17-6F7D31239007}"/>
              </a:ext>
            </a:extLst>
          </p:cNvPr>
          <p:cNvPicPr>
            <a:picLocks noChangeAspect="1"/>
          </p:cNvPicPr>
          <p:nvPr/>
        </p:nvPicPr>
        <p:blipFill>
          <a:blip r:embed="rId3"/>
          <a:stretch>
            <a:fillRect/>
          </a:stretch>
        </p:blipFill>
        <p:spPr>
          <a:xfrm>
            <a:off x="2460039" y="1715339"/>
            <a:ext cx="6580052" cy="4937292"/>
          </a:xfrm>
          <a:prstGeom prst="rect">
            <a:avLst/>
          </a:prstGeom>
        </p:spPr>
      </p:pic>
      <p:pic>
        <p:nvPicPr>
          <p:cNvPr id="6" name="Resim 5">
            <a:extLst>
              <a:ext uri="{FF2B5EF4-FFF2-40B4-BE49-F238E27FC236}">
                <a16:creationId xmlns:a16="http://schemas.microsoft.com/office/drawing/2014/main" id="{D56933D9-B468-8AC2-AF0E-C0EE868D0D0E}"/>
              </a:ext>
            </a:extLst>
          </p:cNvPr>
          <p:cNvPicPr>
            <a:picLocks noChangeAspect="1"/>
          </p:cNvPicPr>
          <p:nvPr/>
        </p:nvPicPr>
        <p:blipFill>
          <a:blip r:embed="rId4"/>
          <a:stretch>
            <a:fillRect/>
          </a:stretch>
        </p:blipFill>
        <p:spPr>
          <a:xfrm>
            <a:off x="2254827" y="5533475"/>
            <a:ext cx="4302880" cy="1188000"/>
          </a:xfrm>
          <a:prstGeom prst="rect">
            <a:avLst/>
          </a:prstGeom>
        </p:spPr>
      </p:pic>
    </p:spTree>
    <p:extLst>
      <p:ext uri="{BB962C8B-B14F-4D97-AF65-F5344CB8AC3E}">
        <p14:creationId xmlns:p14="http://schemas.microsoft.com/office/powerpoint/2010/main" val="1924555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rmAutofit fontScale="90000"/>
          </a:bodyPr>
          <a:lstStyle/>
          <a:p>
            <a:pPr rtl="0"/>
            <a:r>
              <a:rPr lang="tr-TR" sz="4000" dirty="0"/>
              <a:t>Bulanık Mantık Denetimi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marL="0" indent="0">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Niçin Bulanık Mantık Denetimi ?</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mantık denetimi, geçtiğimiz son yirmi yıl süresince, bulanık küme teorisi, bulanık mantık ve bulanık muhakeme uygulamalarında en aktif ve verimli araştırma alanlarından biri olarak ortaya çıkmıştır.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Fikir ilk defa 1972 yılında </a:t>
            </a: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ve </a:t>
            </a:r>
            <a:r>
              <a:rPr lang="tr-TR" sz="2200" dirty="0" err="1">
                <a:latin typeface="Times New Roman" panose="02020603050405020304" pitchFamily="18" charset="0"/>
                <a:cs typeface="Times New Roman" panose="02020603050405020304" pitchFamily="18" charset="0"/>
              </a:rPr>
              <a:t>Assilian</a:t>
            </a:r>
            <a:r>
              <a:rPr lang="tr-TR" sz="2200" dirty="0">
                <a:latin typeface="Times New Roman" panose="02020603050405020304" pitchFamily="18" charset="0"/>
                <a:cs typeface="Times New Roman" panose="02020603050405020304" pitchFamily="18" charset="0"/>
              </a:rPr>
              <a:t> tarafından önerilmiştir.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Özellikle Japonya’da bulanık mantık teknolojilerini kullanan bir çok endüstriyel ve tüketici ürünü üretilmiştir.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Geleneksel denetim tekniklerinin tersine, bulanık mantık denetimi, özellikle karmaşık ve iyi tanımlanmamış süreçlerde en iyi şekilde kullanılmaktadır.</a:t>
            </a:r>
          </a:p>
        </p:txBody>
      </p:sp>
    </p:spTree>
    <p:extLst>
      <p:ext uri="{BB962C8B-B14F-4D97-AF65-F5344CB8AC3E}">
        <p14:creationId xmlns:p14="http://schemas.microsoft.com/office/powerpoint/2010/main" val="3106277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max-min</a:t>
            </a:r>
            <a:r>
              <a:rPr lang="tr-TR" sz="2200" dirty="0">
                <a:latin typeface="Times New Roman" panose="02020603050405020304" pitchFamily="18" charset="0"/>
                <a:cs typeface="Times New Roman" panose="02020603050405020304" pitchFamily="18" charset="0"/>
              </a:rPr>
              <a:t> bileşim operatörünü kullanan bulanık çıkarım</a:t>
            </a:r>
          </a:p>
        </p:txBody>
      </p:sp>
      <p:pic>
        <p:nvPicPr>
          <p:cNvPr id="7" name="Resim 6">
            <a:extLst>
              <a:ext uri="{FF2B5EF4-FFF2-40B4-BE49-F238E27FC236}">
                <a16:creationId xmlns:a16="http://schemas.microsoft.com/office/drawing/2014/main" id="{39201D85-7AC8-7B3E-4023-0EB5B2EBA47B}"/>
              </a:ext>
            </a:extLst>
          </p:cNvPr>
          <p:cNvPicPr>
            <a:picLocks noChangeAspect="1"/>
          </p:cNvPicPr>
          <p:nvPr/>
        </p:nvPicPr>
        <p:blipFill rotWithShape="1">
          <a:blip r:embed="rId3"/>
          <a:srcRect l="4380" t="10670" r="3747" b="4483"/>
          <a:stretch/>
        </p:blipFill>
        <p:spPr>
          <a:xfrm>
            <a:off x="2743199" y="1889703"/>
            <a:ext cx="5694219" cy="4376313"/>
          </a:xfrm>
          <a:prstGeom prst="rect">
            <a:avLst/>
          </a:prstGeom>
        </p:spPr>
      </p:pic>
    </p:spTree>
    <p:extLst>
      <p:ext uri="{BB962C8B-B14F-4D97-AF65-F5344CB8AC3E}">
        <p14:creationId xmlns:p14="http://schemas.microsoft.com/office/powerpoint/2010/main" val="626412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a:t>
            </a:r>
            <a:r>
              <a:rPr lang="tr-TR" sz="2200" b="1" dirty="0" err="1">
                <a:latin typeface="Times New Roman" panose="02020603050405020304" pitchFamily="18" charset="0"/>
                <a:cs typeface="Times New Roman" panose="02020603050405020304" pitchFamily="18" charset="0"/>
              </a:rPr>
              <a:t>Mekanizması:Mamdani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grafiksel çıkarım her bir kural için uygulanır.</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Sonra, her kural için elde edilmiş üyelik fonksiyonları </a:t>
            </a:r>
            <a:r>
              <a:rPr lang="tr-TR" sz="2200" dirty="0" err="1">
                <a:latin typeface="Times New Roman" panose="02020603050405020304" pitchFamily="18" charset="0"/>
                <a:cs typeface="Times New Roman" panose="02020603050405020304" pitchFamily="18" charset="0"/>
              </a:rPr>
              <a:t>kümelendirilir</a:t>
            </a:r>
            <a:r>
              <a:rPr lang="tr-TR" sz="2200" dirty="0">
                <a:latin typeface="Times New Roman" panose="02020603050405020304" pitchFamily="18" charset="0"/>
                <a:cs typeface="Times New Roman" panose="02020603050405020304" pitchFamily="18" charset="0"/>
              </a:rPr>
              <a:t>.</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Kümelendirme işlemi olan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 her kuraldan ayrı ayrı oluşturulmuş üyelik fonksiyonlarının dış çeperinden oluşan bir kümelenmiş üyelik fonksiyonuyla sonuçlanır.</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Kümelendirilmiş</a:t>
            </a:r>
            <a:r>
              <a:rPr lang="tr-TR" sz="2200" dirty="0">
                <a:latin typeface="Times New Roman" panose="02020603050405020304" pitchFamily="18" charset="0"/>
                <a:cs typeface="Times New Roman" panose="02020603050405020304" pitchFamily="18" charset="0"/>
              </a:rPr>
              <a:t> y* çıktısı için keskin değer, durulaştırma tekniğiyle elde edilebilir.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685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Kullanılan bulanık değişkenler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y ve z (proje bütçesi, çalışan sayısı ve risk)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Proje bütçesi değişkeni x için 3 adet bulanık küme tanımlanıyor: A1, A2 ve A3 : (yetersiz, sıkışık ve yeterli)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Çalışan sayısı değişkeni y için 2 adet bulanık küme tanımlanıyor: B1 ve B2 : (az ve fazla)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Risk değişkeni z için 3 adet bulanık kümesi tanımlanıyor: C1, C2 ve C3 : (düşük, normal ve yüksek)</a:t>
            </a:r>
          </a:p>
        </p:txBody>
      </p:sp>
    </p:spTree>
    <p:extLst>
      <p:ext uri="{BB962C8B-B14F-4D97-AF65-F5344CB8AC3E}">
        <p14:creationId xmlns:p14="http://schemas.microsoft.com/office/powerpoint/2010/main" val="1499441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1: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A3 OR y = B1 THEN z = C1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proje bütçesi yeterli OR çalışan sayısı az ise THEN risk düşük </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2:</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A2 AND y = B2 THEN z = C2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proje bütçesi sıkışık AND çalışan sayısı fazla ise THEN risk normal </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3: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A1 THEN z = </a:t>
            </a:r>
            <a:r>
              <a:rPr lang="tr-TR" sz="2200">
                <a:latin typeface="Times New Roman" panose="02020603050405020304" pitchFamily="18" charset="0"/>
                <a:cs typeface="Times New Roman" panose="02020603050405020304" pitchFamily="18" charset="0"/>
              </a:rPr>
              <a:t>C3 </a:t>
            </a:r>
          </a:p>
          <a:p>
            <a:pPr marL="800100" lvl="2" indent="-342900" algn="just">
              <a:lnSpc>
                <a:spcPts val="2800"/>
              </a:lnSpc>
              <a:spcBef>
                <a:spcPts val="0"/>
              </a:spcBef>
              <a:spcAft>
                <a:spcPts val="1800"/>
              </a:spcAft>
            </a:pPr>
            <a:r>
              <a:rPr lang="tr-TR" sz="2200">
                <a:latin typeface="Times New Roman" panose="02020603050405020304" pitchFamily="18" charset="0"/>
                <a:cs typeface="Times New Roman" panose="02020603050405020304" pitchFamily="18" charset="0"/>
              </a:rPr>
              <a:t>IF </a:t>
            </a:r>
            <a:r>
              <a:rPr lang="tr-TR" sz="2200" dirty="0">
                <a:latin typeface="Times New Roman" panose="02020603050405020304" pitchFamily="18" charset="0"/>
                <a:cs typeface="Times New Roman" panose="02020603050405020304" pitchFamily="18" charset="0"/>
              </a:rPr>
              <a:t>proje bütçesi yetersiz ise THEN risk yüksek</a:t>
            </a:r>
          </a:p>
        </p:txBody>
      </p:sp>
    </p:spTree>
    <p:extLst>
      <p:ext uri="{BB962C8B-B14F-4D97-AF65-F5344CB8AC3E}">
        <p14:creationId xmlns:p14="http://schemas.microsoft.com/office/powerpoint/2010/main" val="3108187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Y ve Z bulanık kümelerinde üyelik fonksiyonlarının tanımlanması gerekir.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iş için genelde konunun uzmanlarından bilgi alınır ve bir model oluşturulur.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Üçgen, </a:t>
            </a:r>
            <a:r>
              <a:rPr lang="tr-TR" sz="2200" dirty="0" err="1">
                <a:latin typeface="Times New Roman" panose="02020603050405020304" pitchFamily="18" charset="0"/>
                <a:cs typeface="Times New Roman" panose="02020603050405020304" pitchFamily="18" charset="0"/>
              </a:rPr>
              <a:t>gaussian</a:t>
            </a:r>
            <a:r>
              <a:rPr lang="tr-TR" sz="2200" dirty="0">
                <a:latin typeface="Times New Roman" panose="02020603050405020304" pitchFamily="18" charset="0"/>
                <a:cs typeface="Times New Roman" panose="02020603050405020304" pitchFamily="18" charset="0"/>
              </a:rPr>
              <a:t> , vs. üyelik fonksiyonları ve bunların aralıkları, büyüklükleri bu aşamada tespit edilmelidir.</a:t>
            </a:r>
          </a:p>
        </p:txBody>
      </p:sp>
    </p:spTree>
    <p:extLst>
      <p:ext uri="{BB962C8B-B14F-4D97-AF65-F5344CB8AC3E}">
        <p14:creationId xmlns:p14="http://schemas.microsoft.com/office/powerpoint/2010/main" val="1506082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Girdi değerlerinin bulanıklaştırılması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ve Y kümelerinde yer alan katı (</a:t>
            </a:r>
            <a:r>
              <a:rPr lang="tr-TR" sz="2200" dirty="0" err="1">
                <a:latin typeface="Times New Roman" panose="02020603050405020304" pitchFamily="18" charset="0"/>
                <a:cs typeface="Times New Roman" panose="02020603050405020304" pitchFamily="18" charset="0"/>
              </a:rPr>
              <a:t>crisp</a:t>
            </a:r>
            <a:r>
              <a:rPr lang="tr-TR" sz="2200" dirty="0">
                <a:latin typeface="Times New Roman" panose="02020603050405020304" pitchFamily="18" charset="0"/>
                <a:cs typeface="Times New Roman" panose="02020603050405020304" pitchFamily="18" charset="0"/>
              </a:rPr>
              <a:t> girilir.) bir x1 ve y1 değeri Problemde uzmanların tavsiyesine göre 0 ile 100 arası değerler kullanılıyor.</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Bazı durumlarda değerler ölçülebilir olabilir.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Kullanılan örnekte x1=35 (proje bütçesi %35 seviyesinde) ve y1=60 (çalışan sayısı %60 seviyesinde) seçilmiştir.</a:t>
            </a:r>
          </a:p>
        </p:txBody>
      </p:sp>
    </p:spTree>
    <p:extLst>
      <p:ext uri="{BB962C8B-B14F-4D97-AF65-F5344CB8AC3E}">
        <p14:creationId xmlns:p14="http://schemas.microsoft.com/office/powerpoint/2010/main" val="340132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Girdi değerlerinin bulanıklaştırılması </a:t>
            </a:r>
          </a:p>
        </p:txBody>
      </p:sp>
      <p:pic>
        <p:nvPicPr>
          <p:cNvPr id="5" name="Resim 4">
            <a:extLst>
              <a:ext uri="{FF2B5EF4-FFF2-40B4-BE49-F238E27FC236}">
                <a16:creationId xmlns:a16="http://schemas.microsoft.com/office/drawing/2014/main" id="{FC7DBC6A-61A2-E61C-5C6A-DC3757B94C9B}"/>
              </a:ext>
            </a:extLst>
          </p:cNvPr>
          <p:cNvPicPr>
            <a:picLocks noChangeAspect="1"/>
          </p:cNvPicPr>
          <p:nvPr/>
        </p:nvPicPr>
        <p:blipFill>
          <a:blip r:embed="rId3"/>
          <a:stretch>
            <a:fillRect/>
          </a:stretch>
        </p:blipFill>
        <p:spPr>
          <a:xfrm>
            <a:off x="1736581" y="1956990"/>
            <a:ext cx="7791883" cy="4377462"/>
          </a:xfrm>
          <a:prstGeom prst="rect">
            <a:avLst/>
          </a:prstGeom>
        </p:spPr>
      </p:pic>
    </p:spTree>
    <p:extLst>
      <p:ext uri="{BB962C8B-B14F-4D97-AF65-F5344CB8AC3E}">
        <p14:creationId xmlns:p14="http://schemas.microsoft.com/office/powerpoint/2010/main" val="3773594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1</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6" name="Resim 5">
            <a:extLst>
              <a:ext uri="{FF2B5EF4-FFF2-40B4-BE49-F238E27FC236}">
                <a16:creationId xmlns:a16="http://schemas.microsoft.com/office/drawing/2014/main" id="{ABDA1B07-662F-2C00-1C60-BFB17D992F56}"/>
              </a:ext>
            </a:extLst>
          </p:cNvPr>
          <p:cNvPicPr>
            <a:picLocks noChangeAspect="1"/>
          </p:cNvPicPr>
          <p:nvPr/>
        </p:nvPicPr>
        <p:blipFill>
          <a:blip r:embed="rId3"/>
          <a:stretch>
            <a:fillRect/>
          </a:stretch>
        </p:blipFill>
        <p:spPr>
          <a:xfrm>
            <a:off x="2165638" y="2480395"/>
            <a:ext cx="7481941" cy="3463205"/>
          </a:xfrm>
          <a:prstGeom prst="rect">
            <a:avLst/>
          </a:prstGeom>
        </p:spPr>
      </p:pic>
    </p:spTree>
    <p:extLst>
      <p:ext uri="{BB962C8B-B14F-4D97-AF65-F5344CB8AC3E}">
        <p14:creationId xmlns:p14="http://schemas.microsoft.com/office/powerpoint/2010/main" val="2649742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2</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5" name="Resim 4">
            <a:extLst>
              <a:ext uri="{FF2B5EF4-FFF2-40B4-BE49-F238E27FC236}">
                <a16:creationId xmlns:a16="http://schemas.microsoft.com/office/drawing/2014/main" id="{525A082E-A35B-E41C-1F60-519D09D688E5}"/>
              </a:ext>
            </a:extLst>
          </p:cNvPr>
          <p:cNvPicPr>
            <a:picLocks noChangeAspect="1"/>
          </p:cNvPicPr>
          <p:nvPr/>
        </p:nvPicPr>
        <p:blipFill>
          <a:blip r:embed="rId3"/>
          <a:stretch>
            <a:fillRect/>
          </a:stretch>
        </p:blipFill>
        <p:spPr>
          <a:xfrm>
            <a:off x="2409825" y="2681428"/>
            <a:ext cx="7523752" cy="3538398"/>
          </a:xfrm>
          <a:prstGeom prst="rect">
            <a:avLst/>
          </a:prstGeom>
        </p:spPr>
      </p:pic>
    </p:spTree>
    <p:extLst>
      <p:ext uri="{BB962C8B-B14F-4D97-AF65-F5344CB8AC3E}">
        <p14:creationId xmlns:p14="http://schemas.microsoft.com/office/powerpoint/2010/main" val="750981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3</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6" name="Resim 5">
            <a:extLst>
              <a:ext uri="{FF2B5EF4-FFF2-40B4-BE49-F238E27FC236}">
                <a16:creationId xmlns:a16="http://schemas.microsoft.com/office/drawing/2014/main" id="{323CF350-884D-E0BB-0C57-5C542B99EE02}"/>
              </a:ext>
            </a:extLst>
          </p:cNvPr>
          <p:cNvPicPr>
            <a:picLocks noChangeAspect="1"/>
          </p:cNvPicPr>
          <p:nvPr/>
        </p:nvPicPr>
        <p:blipFill>
          <a:blip r:embed="rId3"/>
          <a:stretch>
            <a:fillRect/>
          </a:stretch>
        </p:blipFill>
        <p:spPr>
          <a:xfrm>
            <a:off x="1927081" y="2564567"/>
            <a:ext cx="7638066" cy="3316688"/>
          </a:xfrm>
          <a:prstGeom prst="rect">
            <a:avLst/>
          </a:prstGeom>
        </p:spPr>
      </p:pic>
    </p:spTree>
    <p:extLst>
      <p:ext uri="{BB962C8B-B14F-4D97-AF65-F5344CB8AC3E}">
        <p14:creationId xmlns:p14="http://schemas.microsoft.com/office/powerpoint/2010/main" val="296984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rmAutofit fontScale="90000"/>
          </a:bodyPr>
          <a:lstStyle/>
          <a:p>
            <a:pPr rtl="0"/>
            <a:r>
              <a:rPr lang="tr-TR" sz="4000" dirty="0"/>
              <a:t>Bulanık Mantık Denetimi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marL="0" indent="0">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Niçin Bulanık Mantık Denetimi ?</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mantık denetiminin arkasındaki ana fikir, operatörlerin ‘uzmanlık tecrübelerinin’ bir denetleyicinin tasarımına katılmasıdır. Burada denetlenen sürecin giriş çıkış ilişkileri sözel değişkenlerin de kullanıldığı bulanık denetim kuralları (IF THEN kuralları) ile ifade edilir.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Sözel değişkenler, bulanık denetim kuralları ve bulanık muhakeme, bir denetleyicinin tasarımına uzman kişinin tecrübelerinin aktarımını mümkün kılmaktadır.</a:t>
            </a:r>
          </a:p>
        </p:txBody>
      </p:sp>
    </p:spTree>
    <p:extLst>
      <p:ext uri="{BB962C8B-B14F-4D97-AF65-F5344CB8AC3E}">
        <p14:creationId xmlns:p14="http://schemas.microsoft.com/office/powerpoint/2010/main" val="966254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AND ve OR bulanık kuralları için </a:t>
            </a:r>
            <a:r>
              <a:rPr lang="tr-TR" sz="2200" dirty="0" err="1">
                <a:latin typeface="Times New Roman" panose="02020603050405020304" pitchFamily="18" charset="0"/>
                <a:cs typeface="Times New Roman" panose="02020603050405020304" pitchFamily="18" charset="0"/>
              </a:rPr>
              <a:t>min</a:t>
            </a:r>
            <a:r>
              <a:rPr lang="tr-TR" sz="2200" dirty="0">
                <a:latin typeface="Times New Roman" panose="02020603050405020304" pitchFamily="18" charset="0"/>
                <a:cs typeface="Times New Roman" panose="02020603050405020304" pitchFamily="18" charset="0"/>
              </a:rPr>
              <a:t> ve </a:t>
            </a:r>
            <a:r>
              <a:rPr lang="tr-TR" sz="2200" dirty="0" err="1">
                <a:latin typeface="Times New Roman" panose="02020603050405020304" pitchFamily="18" charset="0"/>
                <a:cs typeface="Times New Roman" panose="02020603050405020304" pitchFamily="18" charset="0"/>
              </a:rPr>
              <a:t>max’den</a:t>
            </a:r>
            <a:r>
              <a:rPr lang="tr-TR" sz="2200" dirty="0">
                <a:latin typeface="Times New Roman" panose="02020603050405020304" pitchFamily="18" charset="0"/>
                <a:cs typeface="Times New Roman" panose="02020603050405020304" pitchFamily="18" charset="0"/>
              </a:rPr>
              <a:t> başka işleçler de kullanılabilir. </a:t>
            </a:r>
            <a:r>
              <a:rPr lang="tr-TR" sz="2200" dirty="0" err="1">
                <a:latin typeface="Times New Roman" panose="02020603050405020304" pitchFamily="18" charset="0"/>
                <a:cs typeface="Times New Roman" panose="02020603050405020304" pitchFamily="18" charset="0"/>
              </a:rPr>
              <a:t>Min</a:t>
            </a:r>
            <a:r>
              <a:rPr lang="tr-TR" sz="2200" dirty="0">
                <a:latin typeface="Times New Roman" panose="02020603050405020304" pitchFamily="18" charset="0"/>
                <a:cs typeface="Times New Roman" panose="02020603050405020304" pitchFamily="18" charset="0"/>
              </a:rPr>
              <a:t> yerine </a:t>
            </a:r>
            <a:r>
              <a:rPr lang="tr-TR" sz="2200" dirty="0" err="1">
                <a:latin typeface="Times New Roman" panose="02020603050405020304" pitchFamily="18" charset="0"/>
                <a:cs typeface="Times New Roman" panose="02020603050405020304" pitchFamily="18" charset="0"/>
              </a:rPr>
              <a:t>prod</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 yerine x olasılıksal OR (</a:t>
            </a:r>
            <a:r>
              <a:rPr lang="tr-TR" sz="2200" dirty="0" err="1">
                <a:latin typeface="Times New Roman" panose="02020603050405020304" pitchFamily="18" charset="0"/>
                <a:cs typeface="Times New Roman" panose="02020603050405020304" pitchFamily="18" charset="0"/>
              </a:rPr>
              <a:t>probOR</a:t>
            </a:r>
            <a:r>
              <a:rPr lang="tr-TR" sz="2200" dirty="0">
                <a:latin typeface="Times New Roman" panose="02020603050405020304" pitchFamily="18" charset="0"/>
                <a:cs typeface="Times New Roman" panose="02020603050405020304" pitchFamily="18" charset="0"/>
              </a:rPr>
              <a:t>) gibi)</a:t>
            </a:r>
          </a:p>
        </p:txBody>
      </p:sp>
      <p:pic>
        <p:nvPicPr>
          <p:cNvPr id="5" name="Resim 4">
            <a:extLst>
              <a:ext uri="{FF2B5EF4-FFF2-40B4-BE49-F238E27FC236}">
                <a16:creationId xmlns:a16="http://schemas.microsoft.com/office/drawing/2014/main" id="{075988B5-306B-D30C-3EE6-6ADB6A0FD29D}"/>
              </a:ext>
            </a:extLst>
          </p:cNvPr>
          <p:cNvPicPr>
            <a:picLocks noChangeAspect="1"/>
          </p:cNvPicPr>
          <p:nvPr/>
        </p:nvPicPr>
        <p:blipFill>
          <a:blip r:embed="rId3"/>
          <a:stretch>
            <a:fillRect/>
          </a:stretch>
        </p:blipFill>
        <p:spPr>
          <a:xfrm>
            <a:off x="3176154" y="3067483"/>
            <a:ext cx="5825592" cy="2138362"/>
          </a:xfrm>
          <a:prstGeom prst="rect">
            <a:avLst/>
          </a:prstGeom>
        </p:spPr>
      </p:pic>
    </p:spTree>
    <p:extLst>
      <p:ext uri="{BB962C8B-B14F-4D97-AF65-F5344CB8AC3E}">
        <p14:creationId xmlns:p14="http://schemas.microsoft.com/office/powerpoint/2010/main" val="360240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Değişik işleçler kullanıldığında sonuçlarda farklılıklar oluşabilir.</a:t>
            </a:r>
          </a:p>
        </p:txBody>
      </p:sp>
      <p:pic>
        <p:nvPicPr>
          <p:cNvPr id="6" name="Resim 5">
            <a:extLst>
              <a:ext uri="{FF2B5EF4-FFF2-40B4-BE49-F238E27FC236}">
                <a16:creationId xmlns:a16="http://schemas.microsoft.com/office/drawing/2014/main" id="{DB220F5B-13C0-A9F1-1428-D41B74CB6B3B}"/>
              </a:ext>
            </a:extLst>
          </p:cNvPr>
          <p:cNvPicPr>
            <a:picLocks noChangeAspect="1"/>
          </p:cNvPicPr>
          <p:nvPr/>
        </p:nvPicPr>
        <p:blipFill>
          <a:blip r:embed="rId3"/>
          <a:stretch>
            <a:fillRect/>
          </a:stretch>
        </p:blipFill>
        <p:spPr>
          <a:xfrm>
            <a:off x="1974705" y="2496329"/>
            <a:ext cx="6753659" cy="3578025"/>
          </a:xfrm>
          <a:prstGeom prst="rect">
            <a:avLst/>
          </a:prstGeom>
        </p:spPr>
      </p:pic>
    </p:spTree>
    <p:extLst>
      <p:ext uri="{BB962C8B-B14F-4D97-AF65-F5344CB8AC3E}">
        <p14:creationId xmlns:p14="http://schemas.microsoft.com/office/powerpoint/2010/main" val="3175019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Çıkan sonuçlar, sonuç kümesinin kesilmiş (</a:t>
            </a:r>
            <a:r>
              <a:rPr lang="tr-TR" sz="2200" dirty="0" err="1">
                <a:latin typeface="Times New Roman" panose="02020603050405020304" pitchFamily="18" charset="0"/>
                <a:cs typeface="Times New Roman" panose="02020603050405020304" pitchFamily="18" charset="0"/>
              </a:rPr>
              <a:t>clipped</a:t>
            </a:r>
            <a:r>
              <a:rPr lang="tr-TR" sz="2200" dirty="0">
                <a:latin typeface="Times New Roman" panose="02020603050405020304" pitchFamily="18" charset="0"/>
                <a:cs typeface="Times New Roman" panose="02020603050405020304" pitchFamily="18" charset="0"/>
              </a:rPr>
              <a:t>) veya ölçeklenmiş (</a:t>
            </a:r>
            <a:r>
              <a:rPr lang="tr-TR" sz="2200" dirty="0" err="1">
                <a:latin typeface="Times New Roman" panose="02020603050405020304" pitchFamily="18" charset="0"/>
                <a:cs typeface="Times New Roman" panose="02020603050405020304" pitchFamily="18" charset="0"/>
              </a:rPr>
              <a:t>scaled</a:t>
            </a:r>
            <a:r>
              <a:rPr lang="tr-TR" sz="2200" dirty="0">
                <a:latin typeface="Times New Roman" panose="02020603050405020304" pitchFamily="18" charset="0"/>
                <a:cs typeface="Times New Roman" panose="02020603050405020304" pitchFamily="18" charset="0"/>
              </a:rPr>
              <a:t>) hali olarak görünürler.</a:t>
            </a:r>
          </a:p>
        </p:txBody>
      </p:sp>
      <p:pic>
        <p:nvPicPr>
          <p:cNvPr id="5" name="Resim 4">
            <a:extLst>
              <a:ext uri="{FF2B5EF4-FFF2-40B4-BE49-F238E27FC236}">
                <a16:creationId xmlns:a16="http://schemas.microsoft.com/office/drawing/2014/main" id="{F0331F9A-024F-F3B4-D342-D5B64C898B29}"/>
              </a:ext>
            </a:extLst>
          </p:cNvPr>
          <p:cNvPicPr>
            <a:picLocks noChangeAspect="1"/>
          </p:cNvPicPr>
          <p:nvPr/>
        </p:nvPicPr>
        <p:blipFill>
          <a:blip r:embed="rId3"/>
          <a:stretch>
            <a:fillRect/>
          </a:stretch>
        </p:blipFill>
        <p:spPr>
          <a:xfrm>
            <a:off x="2914216" y="2277344"/>
            <a:ext cx="6312911" cy="3317658"/>
          </a:xfrm>
          <a:prstGeom prst="rect">
            <a:avLst/>
          </a:prstGeom>
        </p:spPr>
      </p:pic>
    </p:spTree>
    <p:extLst>
      <p:ext uri="{BB962C8B-B14F-4D97-AF65-F5344CB8AC3E}">
        <p14:creationId xmlns:p14="http://schemas.microsoft.com/office/powerpoint/2010/main" val="284424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Kesilmiş hali ( </a:t>
            </a:r>
            <a:r>
              <a:rPr lang="tr-TR" sz="2200" dirty="0" err="1">
                <a:latin typeface="Times New Roman" panose="02020603050405020304" pitchFamily="18" charset="0"/>
                <a:cs typeface="Times New Roman" panose="02020603050405020304" pitchFamily="18" charset="0"/>
              </a:rPr>
              <a:t>clipped</a:t>
            </a:r>
            <a:r>
              <a:rPr lang="tr-TR" sz="2200" dirty="0">
                <a:latin typeface="Times New Roman" panose="02020603050405020304" pitchFamily="18" charset="0"/>
                <a:cs typeface="Times New Roman" panose="02020603050405020304" pitchFamily="18" charset="0"/>
              </a:rPr>
              <a:t> ) orijinal üyelik fonksiyonunu değiştiren bir yapıya sahiptir, bu şekilde uygulandığında bilgi kaybına sebep olur.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Ölçeklenmiş hali ( </a:t>
            </a:r>
            <a:r>
              <a:rPr lang="tr-TR" sz="2200" dirty="0" err="1">
                <a:latin typeface="Times New Roman" panose="02020603050405020304" pitchFamily="18" charset="0"/>
                <a:cs typeface="Times New Roman" panose="02020603050405020304" pitchFamily="18" charset="0"/>
              </a:rPr>
              <a:t>scaled</a:t>
            </a:r>
            <a:r>
              <a:rPr lang="tr-TR" sz="2200" dirty="0">
                <a:latin typeface="Times New Roman" panose="02020603050405020304" pitchFamily="18" charset="0"/>
                <a:cs typeface="Times New Roman" panose="02020603050405020304" pitchFamily="18" charset="0"/>
              </a:rPr>
              <a:t> ) çıkan sonucun orijinal üyelik fonksiyonuna uyarlanmış halidir. Buradaki bilgi kaybı daha azdır ve bulanık mantıkta yaygınca kullanılır.</a:t>
            </a:r>
          </a:p>
        </p:txBody>
      </p:sp>
    </p:spTree>
    <p:extLst>
      <p:ext uri="{BB962C8B-B14F-4D97-AF65-F5344CB8AC3E}">
        <p14:creationId xmlns:p14="http://schemas.microsoft.com/office/powerpoint/2010/main" val="93395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Kuralların Uygulanıp Bulanık Sonuç Elde Edilmesi</a:t>
            </a:r>
          </a:p>
          <a:p>
            <a:pPr marL="342900" lvl="1" indent="-342900">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Bütün kuralların oluşturduğu birleştirildiğinde ortaya yeni bir üyelik çıkar .</a:t>
            </a:r>
          </a:p>
        </p:txBody>
      </p:sp>
      <p:pic>
        <p:nvPicPr>
          <p:cNvPr id="5" name="Resim 4">
            <a:extLst>
              <a:ext uri="{FF2B5EF4-FFF2-40B4-BE49-F238E27FC236}">
                <a16:creationId xmlns:a16="http://schemas.microsoft.com/office/drawing/2014/main" id="{9C45646E-BD9C-BAAE-252C-6DCE5B9826F1}"/>
              </a:ext>
            </a:extLst>
          </p:cNvPr>
          <p:cNvPicPr>
            <a:picLocks noChangeAspect="1"/>
          </p:cNvPicPr>
          <p:nvPr/>
        </p:nvPicPr>
        <p:blipFill>
          <a:blip r:embed="rId3"/>
          <a:stretch>
            <a:fillRect/>
          </a:stretch>
        </p:blipFill>
        <p:spPr>
          <a:xfrm>
            <a:off x="2207203" y="2507381"/>
            <a:ext cx="7382516" cy="3566973"/>
          </a:xfrm>
          <a:prstGeom prst="rect">
            <a:avLst/>
          </a:prstGeom>
        </p:spPr>
      </p:pic>
    </p:spTree>
    <p:extLst>
      <p:ext uri="{BB962C8B-B14F-4D97-AF65-F5344CB8AC3E}">
        <p14:creationId xmlns:p14="http://schemas.microsoft.com/office/powerpoint/2010/main" val="1934935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Bulanık Sonucun Sayısal Sonuca Dönüştürülmesi (</a:t>
            </a:r>
            <a:r>
              <a:rPr lang="tr-TR" sz="2200" b="1" dirty="0" err="1">
                <a:latin typeface="Times New Roman" panose="02020603050405020304" pitchFamily="18" charset="0"/>
                <a:cs typeface="Times New Roman" panose="02020603050405020304" pitchFamily="18" charset="0"/>
              </a:rPr>
              <a:t>Defuzzification</a:t>
            </a:r>
            <a:r>
              <a:rPr lang="tr-TR" sz="2200" b="1" dirty="0">
                <a:latin typeface="Times New Roman" panose="02020603050405020304" pitchFamily="18" charset="0"/>
                <a:cs typeface="Times New Roman" panose="02020603050405020304" pitchFamily="18" charset="0"/>
              </a:rPr>
              <a:t>)</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COG (</a:t>
            </a:r>
            <a:r>
              <a:rPr lang="tr-TR" sz="2200" dirty="0" err="1">
                <a:latin typeface="Times New Roman" panose="02020603050405020304" pitchFamily="18" charset="0"/>
                <a:cs typeface="Times New Roman" panose="02020603050405020304" pitchFamily="18" charset="0"/>
              </a:rPr>
              <a:t>center</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gravity</a:t>
            </a:r>
            <a:r>
              <a:rPr lang="tr-TR" sz="2200" dirty="0">
                <a:latin typeface="Times New Roman" panose="02020603050405020304" pitchFamily="18" charset="0"/>
                <a:cs typeface="Times New Roman" panose="02020603050405020304" pitchFamily="18" charset="0"/>
              </a:rPr>
              <a:t>-Ağırlık Merkezi) yaklaşımı kullanılır.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1F380D23-665F-2216-7494-8C2EEA9AACD7}"/>
              </a:ext>
            </a:extLst>
          </p:cNvPr>
          <p:cNvPicPr>
            <a:picLocks noChangeAspect="1"/>
          </p:cNvPicPr>
          <p:nvPr/>
        </p:nvPicPr>
        <p:blipFill>
          <a:blip r:embed="rId3"/>
          <a:stretch>
            <a:fillRect/>
          </a:stretch>
        </p:blipFill>
        <p:spPr>
          <a:xfrm>
            <a:off x="1819275" y="2407229"/>
            <a:ext cx="8553450" cy="3667125"/>
          </a:xfrm>
          <a:prstGeom prst="rect">
            <a:avLst/>
          </a:prstGeom>
        </p:spPr>
      </p:pic>
    </p:spTree>
    <p:extLst>
      <p:ext uri="{BB962C8B-B14F-4D97-AF65-F5344CB8AC3E}">
        <p14:creationId xmlns:p14="http://schemas.microsoft.com/office/powerpoint/2010/main" val="1499515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Bulanık Sonucun Sayısal Sonuca Dönüştürülmesi (</a:t>
            </a:r>
            <a:r>
              <a:rPr lang="tr-TR" sz="2200" b="1" dirty="0" err="1">
                <a:latin typeface="Times New Roman" panose="02020603050405020304" pitchFamily="18" charset="0"/>
                <a:cs typeface="Times New Roman" panose="02020603050405020304" pitchFamily="18" charset="0"/>
              </a:rPr>
              <a:t>Defuzzification</a:t>
            </a:r>
            <a:r>
              <a:rPr lang="tr-TR" sz="2200" b="1" dirty="0">
                <a:latin typeface="Times New Roman" panose="02020603050405020304" pitchFamily="18" charset="0"/>
                <a:cs typeface="Times New Roman" panose="02020603050405020304" pitchFamily="18" charset="0"/>
              </a:rPr>
              <a:t>)</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Pratikte integral almak yerine belirli sayıda örnek nokta seçilerek, bu noktaların oluşturduğu çıktıların toplamı alınabilir.</a:t>
            </a:r>
          </a:p>
        </p:txBody>
      </p:sp>
      <p:pic>
        <p:nvPicPr>
          <p:cNvPr id="5" name="Resim 4">
            <a:extLst>
              <a:ext uri="{FF2B5EF4-FFF2-40B4-BE49-F238E27FC236}">
                <a16:creationId xmlns:a16="http://schemas.microsoft.com/office/drawing/2014/main" id="{0EB60B95-D20C-BABB-4D26-AB89DC5505BF}"/>
              </a:ext>
            </a:extLst>
          </p:cNvPr>
          <p:cNvPicPr>
            <a:picLocks noChangeAspect="1"/>
          </p:cNvPicPr>
          <p:nvPr/>
        </p:nvPicPr>
        <p:blipFill>
          <a:blip r:embed="rId3"/>
          <a:stretch>
            <a:fillRect/>
          </a:stretch>
        </p:blipFill>
        <p:spPr>
          <a:xfrm>
            <a:off x="2137064" y="2810465"/>
            <a:ext cx="7183368" cy="3600000"/>
          </a:xfrm>
          <a:prstGeom prst="rect">
            <a:avLst/>
          </a:prstGeom>
        </p:spPr>
      </p:pic>
    </p:spTree>
    <p:extLst>
      <p:ext uri="{BB962C8B-B14F-4D97-AF65-F5344CB8AC3E}">
        <p14:creationId xmlns:p14="http://schemas.microsoft.com/office/powerpoint/2010/main" val="1453680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p:txBody>
      </p:sp>
      <p:pic>
        <p:nvPicPr>
          <p:cNvPr id="6" name="Resim 5">
            <a:extLst>
              <a:ext uri="{FF2B5EF4-FFF2-40B4-BE49-F238E27FC236}">
                <a16:creationId xmlns:a16="http://schemas.microsoft.com/office/drawing/2014/main" id="{30788992-D14D-7F39-B726-C21EBD9D32EE}"/>
              </a:ext>
            </a:extLst>
          </p:cNvPr>
          <p:cNvPicPr>
            <a:picLocks noChangeAspect="1"/>
          </p:cNvPicPr>
          <p:nvPr/>
        </p:nvPicPr>
        <p:blipFill>
          <a:blip r:embed="rId3"/>
          <a:stretch>
            <a:fillRect/>
          </a:stretch>
        </p:blipFill>
        <p:spPr>
          <a:xfrm>
            <a:off x="2536174" y="1213475"/>
            <a:ext cx="6954717" cy="5508000"/>
          </a:xfrm>
          <a:prstGeom prst="rect">
            <a:avLst/>
          </a:prstGeom>
        </p:spPr>
      </p:pic>
    </p:spTree>
    <p:extLst>
      <p:ext uri="{BB962C8B-B14F-4D97-AF65-F5344CB8AC3E}">
        <p14:creationId xmlns:p14="http://schemas.microsoft.com/office/powerpoint/2010/main" val="2321918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Larsen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Tekniği</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örnekte, Larsen’in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çıkarım tekniğine göre bileşim işlemi sonuçlarının nasıl olduğu gösterilmektedir.</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anlamlandırma tekniğine göre bir dizi kural için tüm kuralların toplam çıktı değeri şöyledir.</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Bunun sonucunda oluşan şekil bir sonraki yansıda gösterilmiştir.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38BA5C16-2624-A554-82F3-4EC37E9F9E12}"/>
              </a:ext>
            </a:extLst>
          </p:cNvPr>
          <p:cNvPicPr>
            <a:picLocks noChangeAspect="1"/>
          </p:cNvPicPr>
          <p:nvPr/>
        </p:nvPicPr>
        <p:blipFill>
          <a:blip r:embed="rId3"/>
          <a:stretch>
            <a:fillRect/>
          </a:stretch>
        </p:blipFill>
        <p:spPr>
          <a:xfrm>
            <a:off x="1982617" y="3604352"/>
            <a:ext cx="8239069" cy="569521"/>
          </a:xfrm>
          <a:prstGeom prst="rect">
            <a:avLst/>
          </a:prstGeom>
        </p:spPr>
      </p:pic>
    </p:spTree>
    <p:extLst>
      <p:ext uri="{BB962C8B-B14F-4D97-AF65-F5344CB8AC3E}">
        <p14:creationId xmlns:p14="http://schemas.microsoft.com/office/powerpoint/2010/main" val="1105443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 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örnekte, Larsen’in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çıkarım tekniğine göre bileşim işlemi sonuçlarının nasıl olduğu gösterilmektedir.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Her bir giriş değeri, ait olduğu üyelik işlevindeki üyelik derecesine bağlı olarak ilgili bulanık kümeyi yeniden ölçeklendirir.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Çıkış değeri, tüm girişler için yeniden ölçeklendirilmiş bulanık kümeler içerisindeki maksimum değer alınarak bulunur. </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985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Denetim Sisteminin Konfigürasyonu</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Temel olarak, bulanık mantık denetleyicisi, herhangi tipik bir denetleyiciye benzer şekilde denetim sistemi konfigürasyonunda yer alır.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Sistemdeki hatayı hesaplayarak, konum, sıcaklık, hız gibi denetlenecek değişkenleri ayarlamak için kullanılır.</a:t>
            </a:r>
          </a:p>
          <a:p>
            <a:pPr>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Bir bulanık mantık denetleyicisinin tasarımında bilinmesi gereken temel faktörler şunlardır:</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Gerçek giriş ve çıkışlar ve bunların evrensel kümeleri, yani her bir değişkenin alması muhtemel değerler aralığı.</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Giriş ve çıkış değişkenlerinin ölçekleme faktörleri.</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Her bir giriş ve çıkış değişkenleri için bulanık değerlerin kurulmasında kullanılacak bulanık üyelik fonksiyonları</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kontrol kuralları tabanı</a:t>
            </a:r>
          </a:p>
        </p:txBody>
      </p:sp>
    </p:spTree>
    <p:extLst>
      <p:ext uri="{BB962C8B-B14F-4D97-AF65-F5344CB8AC3E}">
        <p14:creationId xmlns:p14="http://schemas.microsoft.com/office/powerpoint/2010/main" val="2499510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2DD886B1-B558-70A6-6F5C-499B6EA259C3}"/>
              </a:ext>
            </a:extLst>
          </p:cNvPr>
          <p:cNvPicPr>
            <a:picLocks noChangeAspect="1"/>
          </p:cNvPicPr>
          <p:nvPr/>
        </p:nvPicPr>
        <p:blipFill>
          <a:blip r:embed="rId3"/>
          <a:stretch>
            <a:fillRect/>
          </a:stretch>
        </p:blipFill>
        <p:spPr>
          <a:xfrm>
            <a:off x="1759094" y="1386000"/>
            <a:ext cx="7671668" cy="5472000"/>
          </a:xfrm>
          <a:prstGeom prst="rect">
            <a:avLst/>
          </a:prstGeom>
        </p:spPr>
      </p:pic>
    </p:spTree>
    <p:extLst>
      <p:ext uri="{BB962C8B-B14F-4D97-AF65-F5344CB8AC3E}">
        <p14:creationId xmlns:p14="http://schemas.microsoft.com/office/powerpoint/2010/main" val="1304148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0F19AC4-500E-F51A-967C-464E62859BC6}"/>
              </a:ext>
            </a:extLst>
          </p:cNvPr>
          <p:cNvPicPr>
            <a:picLocks noChangeAspect="1"/>
          </p:cNvPicPr>
          <p:nvPr/>
        </p:nvPicPr>
        <p:blipFill>
          <a:blip r:embed="rId3"/>
          <a:stretch>
            <a:fillRect/>
          </a:stretch>
        </p:blipFill>
        <p:spPr>
          <a:xfrm>
            <a:off x="2814637" y="1289050"/>
            <a:ext cx="6562725" cy="5067300"/>
          </a:xfrm>
          <a:prstGeom prst="rect">
            <a:avLst/>
          </a:prstGeom>
        </p:spPr>
      </p:pic>
    </p:spTree>
    <p:extLst>
      <p:ext uri="{BB962C8B-B14F-4D97-AF65-F5344CB8AC3E}">
        <p14:creationId xmlns:p14="http://schemas.microsoft.com/office/powerpoint/2010/main" val="1256564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b="1" dirty="0" err="1">
                <a:latin typeface="Times New Roman" panose="02020603050405020304" pitchFamily="18" charset="0"/>
                <a:cs typeface="Times New Roman" panose="02020603050405020304" pitchFamily="18" charset="0"/>
              </a:rPr>
              <a:t>Sugeno</a:t>
            </a:r>
            <a:r>
              <a:rPr lang="tr-TR"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r>
              <a:rPr lang="tr-TR" sz="2400" dirty="0" err="1">
                <a:latin typeface="Times New Roman" panose="02020603050405020304" pitchFamily="18" charset="0"/>
                <a:cs typeface="Times New Roman" panose="02020603050405020304" pitchFamily="18" charset="0"/>
              </a:rPr>
              <a:t>Sugeno</a:t>
            </a:r>
            <a:r>
              <a:rPr lang="tr-TR" sz="2400" dirty="0">
                <a:latin typeface="Times New Roman" panose="02020603050405020304" pitchFamily="18" charset="0"/>
                <a:cs typeface="Times New Roman" panose="02020603050405020304" pitchFamily="18" charset="0"/>
              </a:rPr>
              <a:t> çıkarımı özellikle kontrol problemlerinde çokça tercih edilen çıkarım yöntemlerinden birisidir.</a:t>
            </a:r>
          </a:p>
          <a:p>
            <a:pPr algn="just">
              <a:lnSpc>
                <a:spcPts val="2800"/>
              </a:lnSpc>
              <a:spcBef>
                <a:spcPts val="0"/>
              </a:spcBef>
              <a:spcAft>
                <a:spcPts val="1200"/>
              </a:spcAft>
            </a:pPr>
            <a:r>
              <a:rPr lang="tr-TR" sz="2400" dirty="0" err="1">
                <a:latin typeface="Times New Roman" panose="02020603050405020304" pitchFamily="18" charset="0"/>
                <a:cs typeface="Times New Roman" panose="02020603050405020304" pitchFamily="18" charset="0"/>
              </a:rPr>
              <a:t>Sugeno</a:t>
            </a:r>
            <a:r>
              <a:rPr lang="tr-TR" sz="2400" dirty="0">
                <a:latin typeface="Times New Roman" panose="02020603050405020304" pitchFamily="18" charset="0"/>
                <a:cs typeface="Times New Roman" panose="02020603050405020304" pitchFamily="18" charset="0"/>
              </a:rPr>
              <a:t> çıkarımının </a:t>
            </a:r>
            <a:r>
              <a:rPr lang="tr-TR" sz="2400" dirty="0" err="1">
                <a:latin typeface="Times New Roman" panose="02020603050405020304" pitchFamily="18" charset="0"/>
                <a:cs typeface="Times New Roman" panose="02020603050405020304" pitchFamily="18" charset="0"/>
              </a:rPr>
              <a:t>Mamdani</a:t>
            </a:r>
            <a:r>
              <a:rPr lang="tr-TR" sz="2400" dirty="0">
                <a:latin typeface="Times New Roman" panose="02020603050405020304" pitchFamily="18" charset="0"/>
                <a:cs typeface="Times New Roman" panose="02020603050405020304" pitchFamily="18" charset="0"/>
              </a:rPr>
              <a:t> çıkarımından en büyük farkı: </a:t>
            </a:r>
            <a:r>
              <a:rPr lang="tr-TR" sz="2400" dirty="0" err="1">
                <a:latin typeface="Times New Roman" panose="02020603050405020304" pitchFamily="18" charset="0"/>
                <a:cs typeface="Times New Roman" panose="02020603050405020304" pitchFamily="18" charset="0"/>
              </a:rPr>
              <a:t>Mamdani</a:t>
            </a:r>
            <a:r>
              <a:rPr lang="tr-TR" sz="2400" dirty="0">
                <a:latin typeface="Times New Roman" panose="02020603050405020304" pitchFamily="18" charset="0"/>
                <a:cs typeface="Times New Roman" panose="02020603050405020304" pitchFamily="18" charset="0"/>
              </a:rPr>
              <a:t> çıkarımı bulanık değerlerle çıkış verirken, </a:t>
            </a:r>
            <a:r>
              <a:rPr lang="tr-TR" sz="2400" dirty="0" err="1">
                <a:latin typeface="Times New Roman" panose="02020603050405020304" pitchFamily="18" charset="0"/>
                <a:cs typeface="Times New Roman" panose="02020603050405020304" pitchFamily="18" charset="0"/>
              </a:rPr>
              <a:t>Sugeno</a:t>
            </a:r>
            <a:r>
              <a:rPr lang="tr-TR" sz="2400" dirty="0">
                <a:latin typeface="Times New Roman" panose="02020603050405020304" pitchFamily="18" charset="0"/>
                <a:cs typeface="Times New Roman" panose="02020603050405020304" pitchFamily="18" charset="0"/>
              </a:rPr>
              <a:t> çıkarımı </a:t>
            </a:r>
            <a:r>
              <a:rPr lang="tr-TR" sz="2400" b="1" dirty="0">
                <a:solidFill>
                  <a:schemeClr val="accent1"/>
                </a:solidFill>
                <a:latin typeface="Times New Roman" panose="02020603050405020304" pitchFamily="18" charset="0"/>
                <a:cs typeface="Times New Roman" panose="02020603050405020304" pitchFamily="18" charset="0"/>
              </a:rPr>
              <a:t>çıkış değerini bir fonksiyon şeklinde </a:t>
            </a:r>
            <a:r>
              <a:rPr lang="tr-TR" sz="2400" dirty="0">
                <a:latin typeface="Times New Roman" panose="02020603050405020304" pitchFamily="18" charset="0"/>
                <a:cs typeface="Times New Roman" panose="02020603050405020304" pitchFamily="18" charset="0"/>
              </a:rPr>
              <a:t>vermektedir. </a:t>
            </a:r>
          </a:p>
          <a:p>
            <a:pPr algn="just">
              <a:lnSpc>
                <a:spcPts val="2800"/>
              </a:lnSpc>
              <a:spcBef>
                <a:spcPts val="0"/>
              </a:spcBef>
              <a:spcAft>
                <a:spcPts val="1200"/>
              </a:spcAft>
            </a:pPr>
            <a:r>
              <a:rPr lang="tr-TR" sz="2400" dirty="0">
                <a:latin typeface="Times New Roman" panose="02020603050405020304" pitchFamily="18" charset="0"/>
                <a:cs typeface="Times New Roman" panose="02020603050405020304" pitchFamily="18" charset="0"/>
              </a:rPr>
              <a:t>Bu yüzden </a:t>
            </a:r>
            <a:r>
              <a:rPr lang="tr-TR" sz="2400" dirty="0" err="1">
                <a:latin typeface="Times New Roman" panose="02020603050405020304" pitchFamily="18" charset="0"/>
                <a:cs typeface="Times New Roman" panose="02020603050405020304" pitchFamily="18" charset="0"/>
              </a:rPr>
              <a:t>Sugeno</a:t>
            </a:r>
            <a:r>
              <a:rPr lang="tr-TR" sz="2400" dirty="0">
                <a:latin typeface="Times New Roman" panose="02020603050405020304" pitchFamily="18" charset="0"/>
                <a:cs typeface="Times New Roman" panose="02020603050405020304" pitchFamily="18" charset="0"/>
              </a:rPr>
              <a:t> çıkarımında durulaştırma işlemleri, genellikle ortalama hesaplamak kadar basit işlemlerdir.</a:t>
            </a:r>
          </a:p>
          <a:p>
            <a:pPr algn="just">
              <a:lnSpc>
                <a:spcPts val="2800"/>
              </a:lnSpc>
              <a:spcBef>
                <a:spcPts val="0"/>
              </a:spcBef>
              <a:spcAft>
                <a:spcPts val="1200"/>
              </a:spcAft>
            </a:pPr>
            <a:r>
              <a:rPr lang="tr-TR" sz="2400" dirty="0" err="1">
                <a:latin typeface="Times New Roman" panose="02020603050405020304" pitchFamily="18" charset="0"/>
                <a:cs typeface="Times New Roman" panose="02020603050405020304" pitchFamily="18" charset="0"/>
              </a:rPr>
              <a:t>Mamdani</a:t>
            </a:r>
            <a:r>
              <a:rPr lang="tr-TR" sz="2400" dirty="0">
                <a:latin typeface="Times New Roman" panose="02020603050405020304" pitchFamily="18" charset="0"/>
                <a:cs typeface="Times New Roman" panose="02020603050405020304" pitchFamily="18" charset="0"/>
              </a:rPr>
              <a:t> yönteminde, giriş değerlerinin yanında çıkış değeri de bir bulanık küme olarak tanımlanır. </a:t>
            </a:r>
          </a:p>
          <a:p>
            <a:pPr algn="just">
              <a:lnSpc>
                <a:spcPts val="2800"/>
              </a:lnSpc>
              <a:spcBef>
                <a:spcPts val="0"/>
              </a:spcBef>
              <a:spcAft>
                <a:spcPts val="1200"/>
              </a:spcAft>
            </a:pPr>
            <a:r>
              <a:rPr lang="tr-TR" sz="2400" dirty="0" err="1">
                <a:latin typeface="Times New Roman" panose="02020603050405020304" pitchFamily="18" charset="0"/>
                <a:cs typeface="Times New Roman" panose="02020603050405020304" pitchFamily="18" charset="0"/>
              </a:rPr>
              <a:t>Sugeno’da</a:t>
            </a:r>
            <a:r>
              <a:rPr lang="tr-TR" sz="2400" dirty="0">
                <a:latin typeface="Times New Roman" panose="02020603050405020304" pitchFamily="18" charset="0"/>
                <a:cs typeface="Times New Roman" panose="02020603050405020304" pitchFamily="18" charset="0"/>
              </a:rPr>
              <a:t> ise, girişler bulanık kümeler şeklinde olabilirken, çıkışın bir fonksiyon şeklinde (genellikle polinom) tanımlanmış olması gerekir.</a:t>
            </a:r>
          </a:p>
        </p:txBody>
      </p:sp>
    </p:spTree>
    <p:extLst>
      <p:ext uri="{BB962C8B-B14F-4D97-AF65-F5344CB8AC3E}">
        <p14:creationId xmlns:p14="http://schemas.microsoft.com/office/powerpoint/2010/main" val="4243918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f(x , y) genellikle x ve y 'ye göre bir polinom fonksiyonudur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221D8185-8CB0-614E-3662-5BCAD867FEDD}"/>
              </a:ext>
            </a:extLst>
          </p:cNvPr>
          <p:cNvPicPr>
            <a:picLocks noChangeAspect="1"/>
          </p:cNvPicPr>
          <p:nvPr/>
        </p:nvPicPr>
        <p:blipFill>
          <a:blip r:embed="rId3"/>
          <a:stretch>
            <a:fillRect/>
          </a:stretch>
        </p:blipFill>
        <p:spPr>
          <a:xfrm>
            <a:off x="1282844" y="1592555"/>
            <a:ext cx="9439275" cy="3171825"/>
          </a:xfrm>
          <a:prstGeom prst="rect">
            <a:avLst/>
          </a:prstGeom>
        </p:spPr>
      </p:pic>
    </p:spTree>
    <p:extLst>
      <p:ext uri="{BB962C8B-B14F-4D97-AF65-F5344CB8AC3E}">
        <p14:creationId xmlns:p14="http://schemas.microsoft.com/office/powerpoint/2010/main" val="1119343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 Örnekler</a:t>
            </a: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AC67030A-0060-8DEB-831C-8B824A475939}"/>
              </a:ext>
            </a:extLst>
          </p:cNvPr>
          <p:cNvPicPr>
            <a:picLocks noChangeAspect="1"/>
          </p:cNvPicPr>
          <p:nvPr/>
        </p:nvPicPr>
        <p:blipFill>
          <a:blip r:embed="rId3"/>
          <a:stretch>
            <a:fillRect/>
          </a:stretch>
        </p:blipFill>
        <p:spPr>
          <a:xfrm>
            <a:off x="1328737" y="1776412"/>
            <a:ext cx="9534525" cy="3305175"/>
          </a:xfrm>
          <a:prstGeom prst="rect">
            <a:avLst/>
          </a:prstGeom>
        </p:spPr>
      </p:pic>
    </p:spTree>
    <p:extLst>
      <p:ext uri="{BB962C8B-B14F-4D97-AF65-F5344CB8AC3E}">
        <p14:creationId xmlns:p14="http://schemas.microsoft.com/office/powerpoint/2010/main" val="3454297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Şekilde görüldüğü üzere: y1 ve y2 değerleri, oluşturulan çıkış fonksiyonlarının, giriş değerlerine göre ürettiği sonuçlardır. Daha sonra bu değerler, üyelik değerleri (w1 ve w2) de kullanılarak, durulaştırma işlemine geçilir ve çıkış değeri istenilen şekilde sistemden alınır.</a:t>
            </a:r>
          </a:p>
        </p:txBody>
      </p:sp>
      <p:pic>
        <p:nvPicPr>
          <p:cNvPr id="1026" name="Picture 2">
            <a:extLst>
              <a:ext uri="{FF2B5EF4-FFF2-40B4-BE49-F238E27FC236}">
                <a16:creationId xmlns:a16="http://schemas.microsoft.com/office/drawing/2014/main" id="{178F545F-6996-3BFB-4565-764C5B607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77" y="2570485"/>
            <a:ext cx="7229043" cy="4006955"/>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F6D60053-89E8-EF95-3A3D-AC3AB778185B}"/>
              </a:ext>
            </a:extLst>
          </p:cNvPr>
          <p:cNvPicPr>
            <a:picLocks noChangeAspect="1"/>
          </p:cNvPicPr>
          <p:nvPr/>
        </p:nvPicPr>
        <p:blipFill>
          <a:blip r:embed="rId4"/>
          <a:stretch>
            <a:fillRect/>
          </a:stretch>
        </p:blipFill>
        <p:spPr>
          <a:xfrm>
            <a:off x="8610600" y="2778844"/>
            <a:ext cx="3334301" cy="2268000"/>
          </a:xfrm>
          <a:prstGeom prst="rect">
            <a:avLst/>
          </a:prstGeom>
        </p:spPr>
      </p:pic>
    </p:spTree>
    <p:extLst>
      <p:ext uri="{BB962C8B-B14F-4D97-AF65-F5344CB8AC3E}">
        <p14:creationId xmlns:p14="http://schemas.microsoft.com/office/powerpoint/2010/main" val="945188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6" name="Resim 5">
            <a:extLst>
              <a:ext uri="{FF2B5EF4-FFF2-40B4-BE49-F238E27FC236}">
                <a16:creationId xmlns:a16="http://schemas.microsoft.com/office/drawing/2014/main" id="{D0EA4549-93A1-62DE-FF13-A12B62EE33A3}"/>
              </a:ext>
            </a:extLst>
          </p:cNvPr>
          <p:cNvPicPr>
            <a:picLocks noChangeAspect="1"/>
          </p:cNvPicPr>
          <p:nvPr/>
        </p:nvPicPr>
        <p:blipFill>
          <a:blip r:embed="rId3"/>
          <a:stretch>
            <a:fillRect/>
          </a:stretch>
        </p:blipFill>
        <p:spPr>
          <a:xfrm>
            <a:off x="2014537" y="1441450"/>
            <a:ext cx="8162925" cy="4914900"/>
          </a:xfrm>
          <a:prstGeom prst="rect">
            <a:avLst/>
          </a:prstGeom>
        </p:spPr>
      </p:pic>
    </p:spTree>
    <p:extLst>
      <p:ext uri="{BB962C8B-B14F-4D97-AF65-F5344CB8AC3E}">
        <p14:creationId xmlns:p14="http://schemas.microsoft.com/office/powerpoint/2010/main" val="595330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5" name="Resim 4">
            <a:extLst>
              <a:ext uri="{FF2B5EF4-FFF2-40B4-BE49-F238E27FC236}">
                <a16:creationId xmlns:a16="http://schemas.microsoft.com/office/drawing/2014/main" id="{29A3764B-1316-96C1-A656-EF9171EA79F1}"/>
              </a:ext>
            </a:extLst>
          </p:cNvPr>
          <p:cNvPicPr>
            <a:picLocks noChangeAspect="1"/>
          </p:cNvPicPr>
          <p:nvPr/>
        </p:nvPicPr>
        <p:blipFill>
          <a:blip r:embed="rId3"/>
          <a:stretch>
            <a:fillRect/>
          </a:stretch>
        </p:blipFill>
        <p:spPr>
          <a:xfrm>
            <a:off x="2065409" y="1279374"/>
            <a:ext cx="8501063" cy="5214938"/>
          </a:xfrm>
          <a:prstGeom prst="rect">
            <a:avLst/>
          </a:prstGeom>
        </p:spPr>
      </p:pic>
    </p:spTree>
    <p:extLst>
      <p:ext uri="{BB962C8B-B14F-4D97-AF65-F5344CB8AC3E}">
        <p14:creationId xmlns:p14="http://schemas.microsoft.com/office/powerpoint/2010/main" val="4119328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Burada bileşke sonuç bütün tekil değerlerin ağırlıklı ortalaması (WA) olarak ortaya çıkar.</a:t>
            </a:r>
          </a:p>
        </p:txBody>
      </p:sp>
      <p:pic>
        <p:nvPicPr>
          <p:cNvPr id="8" name="Resim 7">
            <a:extLst>
              <a:ext uri="{FF2B5EF4-FFF2-40B4-BE49-F238E27FC236}">
                <a16:creationId xmlns:a16="http://schemas.microsoft.com/office/drawing/2014/main" id="{5D746550-9E72-3F77-4BE4-F4E15B209003}"/>
              </a:ext>
            </a:extLst>
          </p:cNvPr>
          <p:cNvPicPr>
            <a:picLocks noChangeAspect="1"/>
          </p:cNvPicPr>
          <p:nvPr/>
        </p:nvPicPr>
        <p:blipFill>
          <a:blip r:embed="rId3"/>
          <a:stretch>
            <a:fillRect/>
          </a:stretch>
        </p:blipFill>
        <p:spPr>
          <a:xfrm>
            <a:off x="2487325" y="1964456"/>
            <a:ext cx="6729671" cy="2664000"/>
          </a:xfrm>
          <a:prstGeom prst="rect">
            <a:avLst/>
          </a:prstGeom>
        </p:spPr>
      </p:pic>
    </p:spTree>
    <p:extLst>
      <p:ext uri="{BB962C8B-B14F-4D97-AF65-F5344CB8AC3E}">
        <p14:creationId xmlns:p14="http://schemas.microsoft.com/office/powerpoint/2010/main" val="130075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5" name="Resim 4">
            <a:extLst>
              <a:ext uri="{FF2B5EF4-FFF2-40B4-BE49-F238E27FC236}">
                <a16:creationId xmlns:a16="http://schemas.microsoft.com/office/drawing/2014/main" id="{C0954D83-6059-B0CF-DE13-2CBC5F959DED}"/>
              </a:ext>
            </a:extLst>
          </p:cNvPr>
          <p:cNvPicPr>
            <a:picLocks noChangeAspect="1"/>
          </p:cNvPicPr>
          <p:nvPr/>
        </p:nvPicPr>
        <p:blipFill>
          <a:blip r:embed="rId3"/>
          <a:stretch>
            <a:fillRect/>
          </a:stretch>
        </p:blipFill>
        <p:spPr>
          <a:xfrm>
            <a:off x="2182955" y="1418507"/>
            <a:ext cx="7922195" cy="4860000"/>
          </a:xfrm>
          <a:prstGeom prst="rect">
            <a:avLst/>
          </a:prstGeom>
        </p:spPr>
      </p:pic>
    </p:spTree>
    <p:extLst>
      <p:ext uri="{BB962C8B-B14F-4D97-AF65-F5344CB8AC3E}">
        <p14:creationId xmlns:p14="http://schemas.microsoft.com/office/powerpoint/2010/main" val="17846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Bir süreç olarak ortam sıcaklığı bulanık mantık denetleyicisi ile kontrol edilecektir. Şekilde basit bir sıcaklık kontrolörünün blok diyagramı görülmektedir.</a:t>
            </a:r>
          </a:p>
          <a:p>
            <a:pPr>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Tref</a:t>
            </a:r>
            <a:r>
              <a:rPr lang="tr-TR" sz="2200" b="1" dirty="0">
                <a:latin typeface="Times New Roman" panose="02020603050405020304" pitchFamily="18" charset="0"/>
                <a:cs typeface="Times New Roman" panose="02020603050405020304" pitchFamily="18" charset="0"/>
              </a:rPr>
              <a:t>:</a:t>
            </a:r>
            <a:r>
              <a:rPr lang="tr-TR" sz="2200" dirty="0">
                <a:latin typeface="Times New Roman" panose="02020603050405020304" pitchFamily="18" charset="0"/>
                <a:cs typeface="Times New Roman" panose="02020603050405020304" pitchFamily="18" charset="0"/>
              </a:rPr>
              <a:t> Önceden belirlenmiş olan ortam sıcaklığı,</a:t>
            </a:r>
          </a:p>
          <a:p>
            <a:pPr>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Ts</a:t>
            </a:r>
            <a:r>
              <a:rPr lang="tr-TR" sz="2200" b="1" dirty="0">
                <a:latin typeface="Times New Roman" panose="02020603050405020304" pitchFamily="18" charset="0"/>
                <a:cs typeface="Times New Roman" panose="02020603050405020304" pitchFamily="18" charset="0"/>
              </a:rPr>
              <a:t>:</a:t>
            </a:r>
            <a:r>
              <a:rPr lang="tr-TR" sz="2200" dirty="0">
                <a:latin typeface="Times New Roman" panose="02020603050405020304" pitchFamily="18" charset="0"/>
                <a:cs typeface="Times New Roman" panose="02020603050405020304" pitchFamily="18" charset="0"/>
              </a:rPr>
              <a:t> Sıcaklık sensörü ile algılanan ortamın gerçek sıcaklığı.</a:t>
            </a:r>
          </a:p>
        </p:txBody>
      </p:sp>
      <p:pic>
        <p:nvPicPr>
          <p:cNvPr id="5" name="Resim 4">
            <a:extLst>
              <a:ext uri="{FF2B5EF4-FFF2-40B4-BE49-F238E27FC236}">
                <a16:creationId xmlns:a16="http://schemas.microsoft.com/office/drawing/2014/main" id="{C272E07B-52F3-62D1-A53D-0AAAD7A3D62F}"/>
              </a:ext>
            </a:extLst>
          </p:cNvPr>
          <p:cNvPicPr>
            <a:picLocks noChangeAspect="1"/>
          </p:cNvPicPr>
          <p:nvPr/>
        </p:nvPicPr>
        <p:blipFill>
          <a:blip r:embed="rId3"/>
          <a:stretch>
            <a:fillRect/>
          </a:stretch>
        </p:blipFill>
        <p:spPr>
          <a:xfrm>
            <a:off x="1832264" y="3343275"/>
            <a:ext cx="7924800" cy="2533650"/>
          </a:xfrm>
          <a:prstGeom prst="rect">
            <a:avLst/>
          </a:prstGeom>
        </p:spPr>
      </p:pic>
    </p:spTree>
    <p:extLst>
      <p:ext uri="{BB962C8B-B14F-4D97-AF65-F5344CB8AC3E}">
        <p14:creationId xmlns:p14="http://schemas.microsoft.com/office/powerpoint/2010/main" val="4235554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ve </a:t>
            </a: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Karşılaştırması</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7452B0A2-48C9-DB62-3E15-D343003601AE}"/>
              </a:ext>
            </a:extLst>
          </p:cNvPr>
          <p:cNvPicPr>
            <a:picLocks noChangeAspect="1"/>
          </p:cNvPicPr>
          <p:nvPr/>
        </p:nvPicPr>
        <p:blipFill>
          <a:blip r:embed="rId3"/>
          <a:stretch>
            <a:fillRect/>
          </a:stretch>
        </p:blipFill>
        <p:spPr>
          <a:xfrm>
            <a:off x="3039784" y="1530061"/>
            <a:ext cx="5875398" cy="3312000"/>
          </a:xfrm>
          <a:prstGeom prst="rect">
            <a:avLst/>
          </a:prstGeom>
        </p:spPr>
      </p:pic>
    </p:spTree>
    <p:extLst>
      <p:ext uri="{BB962C8B-B14F-4D97-AF65-F5344CB8AC3E}">
        <p14:creationId xmlns:p14="http://schemas.microsoft.com/office/powerpoint/2010/main" val="1637155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7E3E-CBE0-4E96-1D1F-7B1AB2B69575}"/>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8E38F141-8A01-171D-E473-C730C341CBBF}"/>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360CD37A-629A-ED1C-4A4B-B26971FBDA92}"/>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3F4C8B14-1754-A959-5F04-B40D7C65AD4C}"/>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Çıkarımı-&gt;Örnek</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Bir klima sistemi tasarlıyorsunuz ve ortam sıcaklığına göre fan hızını ayarlamak istiyorsunuz. </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Ortam sıcaklığı düşükse fan hızı düşük, yüksekse fan hızı yüksek olmalı. </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İki giriş değişkenimiz (sıcaklık ve nem) ve bir çıkış değişkenimiz (fan hızı) var. </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yöntemi bu sistemi modellemek için kullanılacak.</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1. Giriş Değişkenlerinin Tanımlanması</a:t>
            </a:r>
          </a:p>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Sıcaklık (°C): </a:t>
            </a:r>
            <a:r>
              <a:rPr lang="tr-TR" sz="2200" dirty="0">
                <a:latin typeface="Times New Roman" panose="02020603050405020304" pitchFamily="18" charset="0"/>
                <a:cs typeface="Times New Roman" panose="02020603050405020304" pitchFamily="18" charset="0"/>
              </a:rPr>
              <a:t>"Düşük", "Orta", "Yüksek"</a:t>
            </a:r>
          </a:p>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Nem (%): </a:t>
            </a:r>
            <a:r>
              <a:rPr lang="tr-TR" sz="2200" dirty="0">
                <a:latin typeface="Times New Roman" panose="02020603050405020304" pitchFamily="18" charset="0"/>
                <a:cs typeface="Times New Roman" panose="02020603050405020304" pitchFamily="18" charset="0"/>
              </a:rPr>
              <a:t>"Düşük", "Yüksek"</a:t>
            </a:r>
          </a:p>
        </p:txBody>
      </p:sp>
    </p:spTree>
    <p:extLst>
      <p:ext uri="{BB962C8B-B14F-4D97-AF65-F5344CB8AC3E}">
        <p14:creationId xmlns:p14="http://schemas.microsoft.com/office/powerpoint/2010/main" val="4125880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9ED4-C6F2-13F2-F323-9F56CEB1CB24}"/>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3CB0527C-F25C-6C69-9342-5B73EE5F1AF9}"/>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5835049-2063-8298-1837-62AC8754C3EC}"/>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258AD4F6-A7E6-ED72-C07D-372CDCEBEE77}"/>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Çıkarımı-&gt;Örnek</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98806D0C-31E6-77DB-C798-4607F3125CBA}"/>
              </a:ext>
            </a:extLst>
          </p:cNvPr>
          <p:cNvPicPr>
            <a:picLocks noChangeAspect="1"/>
          </p:cNvPicPr>
          <p:nvPr/>
        </p:nvPicPr>
        <p:blipFill>
          <a:blip r:embed="rId3"/>
          <a:stretch>
            <a:fillRect/>
          </a:stretch>
        </p:blipFill>
        <p:spPr>
          <a:xfrm>
            <a:off x="1304923" y="1303389"/>
            <a:ext cx="9277399" cy="1813888"/>
          </a:xfrm>
          <a:prstGeom prst="rect">
            <a:avLst/>
          </a:prstGeom>
        </p:spPr>
      </p:pic>
    </p:spTree>
    <p:extLst>
      <p:ext uri="{BB962C8B-B14F-4D97-AF65-F5344CB8AC3E}">
        <p14:creationId xmlns:p14="http://schemas.microsoft.com/office/powerpoint/2010/main" val="1425822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4F735-24A6-DA8B-410C-D692B00BDD7E}"/>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F24647C6-0E02-8AF3-2362-93E96A2E2835}"/>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52315EF1-B481-BB93-7F1A-0FB24D488149}"/>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9CB2E59-FAF5-15DF-82E5-5F7D0AE0484F}"/>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Çıkarımı-&gt;Örnek</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FD97DAE5-6394-D3C2-A8F6-C04CA38E79AC}"/>
              </a:ext>
            </a:extLst>
          </p:cNvPr>
          <p:cNvPicPr>
            <a:picLocks noChangeAspect="1"/>
          </p:cNvPicPr>
          <p:nvPr/>
        </p:nvPicPr>
        <p:blipFill>
          <a:blip r:embed="rId3"/>
          <a:stretch>
            <a:fillRect/>
          </a:stretch>
        </p:blipFill>
        <p:spPr>
          <a:xfrm>
            <a:off x="398318" y="1148239"/>
            <a:ext cx="8609625" cy="2280761"/>
          </a:xfrm>
          <a:prstGeom prst="rect">
            <a:avLst/>
          </a:prstGeom>
        </p:spPr>
      </p:pic>
      <p:pic>
        <p:nvPicPr>
          <p:cNvPr id="6" name="Resim 5">
            <a:extLst>
              <a:ext uri="{FF2B5EF4-FFF2-40B4-BE49-F238E27FC236}">
                <a16:creationId xmlns:a16="http://schemas.microsoft.com/office/drawing/2014/main" id="{01D84F28-85EC-9A54-5812-776332FBE868}"/>
              </a:ext>
            </a:extLst>
          </p:cNvPr>
          <p:cNvPicPr>
            <a:picLocks noChangeAspect="1"/>
          </p:cNvPicPr>
          <p:nvPr/>
        </p:nvPicPr>
        <p:blipFill>
          <a:blip r:embed="rId4"/>
          <a:stretch>
            <a:fillRect/>
          </a:stretch>
        </p:blipFill>
        <p:spPr>
          <a:xfrm>
            <a:off x="7521379" y="3086586"/>
            <a:ext cx="3682588" cy="3603863"/>
          </a:xfrm>
          <a:prstGeom prst="rect">
            <a:avLst/>
          </a:prstGeom>
        </p:spPr>
      </p:pic>
      <p:pic>
        <p:nvPicPr>
          <p:cNvPr id="10" name="Resim 9">
            <a:extLst>
              <a:ext uri="{FF2B5EF4-FFF2-40B4-BE49-F238E27FC236}">
                <a16:creationId xmlns:a16="http://schemas.microsoft.com/office/drawing/2014/main" id="{5B9FCC1D-52B4-BD6A-504A-FA2F9165B279}"/>
              </a:ext>
            </a:extLst>
          </p:cNvPr>
          <p:cNvPicPr>
            <a:picLocks noChangeAspect="1"/>
          </p:cNvPicPr>
          <p:nvPr/>
        </p:nvPicPr>
        <p:blipFill>
          <a:blip r:embed="rId5"/>
          <a:stretch>
            <a:fillRect/>
          </a:stretch>
        </p:blipFill>
        <p:spPr>
          <a:xfrm>
            <a:off x="674709" y="3821275"/>
            <a:ext cx="6509166" cy="2372696"/>
          </a:xfrm>
          <a:prstGeom prst="rect">
            <a:avLst/>
          </a:prstGeom>
        </p:spPr>
      </p:pic>
    </p:spTree>
    <p:extLst>
      <p:ext uri="{BB962C8B-B14F-4D97-AF65-F5344CB8AC3E}">
        <p14:creationId xmlns:p14="http://schemas.microsoft.com/office/powerpoint/2010/main" val="2721488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FB48D-3B8B-EE60-5042-3539FA1C9BFA}"/>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0E5C275D-2620-2684-5196-F563A0FDD7B4}"/>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94379512-76DC-94E2-2642-BBF3E4FC3968}"/>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37046A7C-4BA1-D08E-4259-8CF166CABF90}"/>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Çıkarımı-&gt;Örnek</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CCF7BA2A-9ADD-D7D0-C7EB-153975A5F8DF}"/>
              </a:ext>
            </a:extLst>
          </p:cNvPr>
          <p:cNvPicPr>
            <a:picLocks noChangeAspect="1"/>
          </p:cNvPicPr>
          <p:nvPr/>
        </p:nvPicPr>
        <p:blipFill>
          <a:blip r:embed="rId3"/>
          <a:stretch>
            <a:fillRect/>
          </a:stretch>
        </p:blipFill>
        <p:spPr>
          <a:xfrm>
            <a:off x="256804" y="1222305"/>
            <a:ext cx="4103515" cy="4413390"/>
          </a:xfrm>
          <a:prstGeom prst="rect">
            <a:avLst/>
          </a:prstGeom>
        </p:spPr>
      </p:pic>
      <p:pic>
        <p:nvPicPr>
          <p:cNvPr id="11" name="Resim 10">
            <a:extLst>
              <a:ext uri="{FF2B5EF4-FFF2-40B4-BE49-F238E27FC236}">
                <a16:creationId xmlns:a16="http://schemas.microsoft.com/office/drawing/2014/main" id="{D95CA36A-7F7C-5FC2-C289-04ED8E0CFB70}"/>
              </a:ext>
            </a:extLst>
          </p:cNvPr>
          <p:cNvPicPr>
            <a:picLocks noChangeAspect="1"/>
          </p:cNvPicPr>
          <p:nvPr/>
        </p:nvPicPr>
        <p:blipFill>
          <a:blip r:embed="rId4"/>
          <a:stretch>
            <a:fillRect/>
          </a:stretch>
        </p:blipFill>
        <p:spPr>
          <a:xfrm>
            <a:off x="4523777" y="1250435"/>
            <a:ext cx="7287409" cy="3125622"/>
          </a:xfrm>
          <a:prstGeom prst="rect">
            <a:avLst/>
          </a:prstGeom>
        </p:spPr>
      </p:pic>
    </p:spTree>
    <p:extLst>
      <p:ext uri="{BB962C8B-B14F-4D97-AF65-F5344CB8AC3E}">
        <p14:creationId xmlns:p14="http://schemas.microsoft.com/office/powerpoint/2010/main" val="3799805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çıkarım sonucu elde edilen bulanık denetim eyleminin bulanık olmayan (keskin) denetim eylemine çevrilmesi işlemine durulaştırma denmektedir.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Çoğu pratik uygulamada tesisin işleyebilmesi için keskin denetim eylemleri gerektiğinden bu işleme ihtiyaç duyulur.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Bulanıklaştırma modülünde normalizasyon gerçekleştirildiyse durulaştırma işleminde çıkışın </a:t>
            </a:r>
            <a:r>
              <a:rPr lang="tr-TR" sz="2200" dirty="0" err="1">
                <a:latin typeface="Times New Roman" panose="02020603050405020304" pitchFamily="18" charset="0"/>
                <a:cs typeface="Times New Roman" panose="02020603050405020304" pitchFamily="18" charset="0"/>
              </a:rPr>
              <a:t>denormalizasyonuda</a:t>
            </a:r>
            <a:r>
              <a:rPr lang="tr-TR" sz="2200" dirty="0">
                <a:latin typeface="Times New Roman" panose="02020603050405020304" pitchFamily="18" charset="0"/>
                <a:cs typeface="Times New Roman" panose="02020603050405020304" pitchFamily="18" charset="0"/>
              </a:rPr>
              <a:t> yapılır.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Son yıllarda pek çok durulaştırma yöntemi öne sürülmüştür.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195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Ne yazık ki, bir durulaştırma stratejisi seçmek için sistematik bir yol yoktur.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En çok kullanılan durulaştırma yöntemlerinden dördü şunlardır:</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 Üyelik Yöntemi (</a:t>
            </a:r>
            <a:r>
              <a:rPr lang="tr-TR" sz="2200" dirty="0" err="1">
                <a:latin typeface="Times New Roman" panose="02020603050405020304" pitchFamily="18" charset="0"/>
                <a:cs typeface="Times New Roman" panose="02020603050405020304" pitchFamily="18" charset="0"/>
              </a:rPr>
              <a:t>Maxmembership</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 Merkezi Yöntemi (</a:t>
            </a:r>
            <a:r>
              <a:rPr lang="tr-TR" sz="2200" dirty="0" err="1">
                <a:latin typeface="Times New Roman" panose="02020603050405020304" pitchFamily="18" charset="0"/>
                <a:cs typeface="Times New Roman" panose="02020603050405020304" pitchFamily="18" charset="0"/>
              </a:rPr>
              <a:t>Centerof</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gravity</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Ağırlıklı Ortalama Yöntemi (</a:t>
            </a:r>
            <a:r>
              <a:rPr lang="tr-TR" sz="2200" dirty="0" err="1">
                <a:latin typeface="Times New Roman" panose="02020603050405020304" pitchFamily="18" charset="0"/>
                <a:cs typeface="Times New Roman" panose="02020603050405020304" pitchFamily="18" charset="0"/>
              </a:rPr>
              <a:t>Weight</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average</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Ortalaması Üyelik Yöntemi (</a:t>
            </a:r>
            <a:r>
              <a:rPr lang="tr-TR" sz="2200" dirty="0" err="1">
                <a:latin typeface="Times New Roman" panose="02020603050405020304" pitchFamily="18" charset="0"/>
                <a:cs typeface="Times New Roman" panose="02020603050405020304" pitchFamily="18" charset="0"/>
              </a:rPr>
              <a:t>Mean-max</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membership</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496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Maksimum Üyelik Yöntemi (</a:t>
            </a:r>
            <a:r>
              <a:rPr lang="tr-TR" sz="2200" b="1" dirty="0" err="1">
                <a:latin typeface="Times New Roman" panose="02020603050405020304" pitchFamily="18" charset="0"/>
                <a:cs typeface="Times New Roman" panose="02020603050405020304" pitchFamily="18" charset="0"/>
              </a:rPr>
              <a:t>Maxmembership</a:t>
            </a:r>
            <a:r>
              <a:rPr lang="tr-TR" sz="2200" b="1" dirty="0">
                <a:latin typeface="Times New Roman" panose="02020603050405020304" pitchFamily="18" charset="0"/>
                <a:cs typeface="Times New Roman" panose="02020603050405020304" pitchFamily="18" charset="0"/>
              </a:rPr>
              <a:t> </a:t>
            </a:r>
            <a:r>
              <a:rPr lang="tr-TR" sz="2200" b="1" dirty="0" err="1">
                <a:latin typeface="Times New Roman" panose="02020603050405020304" pitchFamily="18" charset="0"/>
                <a:cs typeface="Times New Roman" panose="02020603050405020304" pitchFamily="18" charset="0"/>
              </a:rPr>
              <a:t>method</a:t>
            </a:r>
            <a:r>
              <a:rPr lang="tr-TR" sz="2200" b="1" dirty="0">
                <a:latin typeface="Times New Roman" panose="02020603050405020304" pitchFamily="18" charset="0"/>
                <a:cs typeface="Times New Roman" panose="02020603050405020304" pitchFamily="18" charset="0"/>
              </a:rPr>
              <a:t>)</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şema tepe çıktı fonksiyonları ile sınırlandırılmıştır.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Burada; aşağıdaki yöntemler de uygulanabilir.</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en küçüğü (SOM=</a:t>
            </a:r>
            <a:r>
              <a:rPr lang="tr-TR" sz="2200" dirty="0" err="1">
                <a:latin typeface="Times New Roman" panose="02020603050405020304" pitchFamily="18" charset="0"/>
                <a:cs typeface="Times New Roman" panose="02020603050405020304" pitchFamily="18" charset="0"/>
              </a:rPr>
              <a:t>Smallest</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en büyüğü( LOM=</a:t>
            </a:r>
            <a:r>
              <a:rPr lang="tr-TR" sz="2200" dirty="0" err="1">
                <a:latin typeface="Times New Roman" panose="02020603050405020304" pitchFamily="18" charset="0"/>
                <a:cs typeface="Times New Roman" panose="02020603050405020304" pitchFamily="18" charset="0"/>
              </a:rPr>
              <a:t>Largest</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2C6DF938-F40D-FD4A-A13E-744987D650CD}"/>
              </a:ext>
            </a:extLst>
          </p:cNvPr>
          <p:cNvPicPr>
            <a:picLocks noChangeAspect="1"/>
          </p:cNvPicPr>
          <p:nvPr/>
        </p:nvPicPr>
        <p:blipFill>
          <a:blip r:embed="rId3"/>
          <a:stretch>
            <a:fillRect/>
          </a:stretch>
        </p:blipFill>
        <p:spPr>
          <a:xfrm>
            <a:off x="2565169" y="2943225"/>
            <a:ext cx="6910442" cy="1483302"/>
          </a:xfrm>
          <a:prstGeom prst="rect">
            <a:avLst/>
          </a:prstGeom>
        </p:spPr>
      </p:pic>
    </p:spTree>
    <p:extLst>
      <p:ext uri="{BB962C8B-B14F-4D97-AF65-F5344CB8AC3E}">
        <p14:creationId xmlns:p14="http://schemas.microsoft.com/office/powerpoint/2010/main" val="2631682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Centerof</a:t>
            </a:r>
            <a:r>
              <a:rPr lang="en-US" sz="2200" b="1" dirty="0">
                <a:latin typeface="Times New Roman" panose="02020603050405020304" pitchFamily="18" charset="0"/>
                <a:cs typeface="Times New Roman" panose="02020603050405020304" pitchFamily="18" charset="0"/>
              </a:rPr>
              <a:t> gravity method)</a:t>
            </a:r>
          </a:p>
          <a:p>
            <a:pPr marL="571500" indent="-342900" algn="just">
              <a:lnSpc>
                <a:spcPts val="2800"/>
              </a:lnSpc>
              <a:spcBef>
                <a:spcPts val="0"/>
              </a:spcBef>
              <a:spcAft>
                <a:spcPts val="18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 yöntem en yaygın olan ve durulaştırma yöntemlerinin en çekici olanıdır.</a:t>
            </a:r>
            <a:endParaRPr lang="tr-TR" sz="2200" dirty="0">
              <a:latin typeface="Times New Roman" panose="02020603050405020304" pitchFamily="18" charset="0"/>
              <a:ea typeface="Calibri" panose="020F0502020204030204" pitchFamily="34" charset="0"/>
              <a:cs typeface="Times New Roman" panose="02020603050405020304" pitchFamily="18" charset="0"/>
            </a:endParaRPr>
          </a:p>
          <a:p>
            <a:pPr marL="571500" indent="-342900" algn="just">
              <a:lnSpc>
                <a:spcPts val="2800"/>
              </a:lnSpc>
              <a:spcBef>
                <a:spcPts val="0"/>
              </a:spcBef>
              <a:spcAft>
                <a:spcPts val="18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Yöntem aşağıdaki cebirsel fonksiyon ile verilmiştir.</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0FAAF333-7577-DAEC-BCE1-F36F23669EFF}"/>
              </a:ext>
            </a:extLst>
          </p:cNvPr>
          <p:cNvPicPr>
            <a:picLocks noChangeAspect="1"/>
          </p:cNvPicPr>
          <p:nvPr/>
        </p:nvPicPr>
        <p:blipFill>
          <a:blip r:embed="rId3"/>
          <a:stretch>
            <a:fillRect/>
          </a:stretch>
        </p:blipFill>
        <p:spPr>
          <a:xfrm>
            <a:off x="2190029" y="3153063"/>
            <a:ext cx="7540233" cy="1751446"/>
          </a:xfrm>
          <a:prstGeom prst="rect">
            <a:avLst/>
          </a:prstGeom>
        </p:spPr>
      </p:pic>
    </p:spTree>
    <p:extLst>
      <p:ext uri="{BB962C8B-B14F-4D97-AF65-F5344CB8AC3E}">
        <p14:creationId xmlns:p14="http://schemas.microsoft.com/office/powerpoint/2010/main" val="1943075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(Center</a:t>
            </a:r>
            <a:r>
              <a:rPr lang="tr-TR"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of gravity method)</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Centroid</a:t>
            </a:r>
            <a:r>
              <a:rPr lang="tr-TR" sz="2200" dirty="0">
                <a:latin typeface="Times New Roman" panose="02020603050405020304" pitchFamily="18" charset="0"/>
                <a:cs typeface="Times New Roman" panose="02020603050405020304" pitchFamily="18" charset="0"/>
              </a:rPr>
              <a:t> durulaştırma yöntemi bulanık A kümesinin ağırlık merkezini temsil eden a-b aralığında bir nokta bulur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Kabul edilebilir bir tahmin çeşitli örnekleme noktaları üzerinden hesaplanarak elde edilebilir.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FF6033CB-2739-080F-C9BF-648A68324394}"/>
              </a:ext>
            </a:extLst>
          </p:cNvPr>
          <p:cNvPicPr>
            <a:picLocks noChangeAspect="1"/>
          </p:cNvPicPr>
          <p:nvPr/>
        </p:nvPicPr>
        <p:blipFill>
          <a:blip r:embed="rId3"/>
          <a:stretch>
            <a:fillRect/>
          </a:stretch>
        </p:blipFill>
        <p:spPr>
          <a:xfrm>
            <a:off x="2870928" y="3152350"/>
            <a:ext cx="5813978" cy="3341962"/>
          </a:xfrm>
          <a:prstGeom prst="rect">
            <a:avLst/>
          </a:prstGeom>
        </p:spPr>
      </p:pic>
    </p:spTree>
    <p:extLst>
      <p:ext uri="{BB962C8B-B14F-4D97-AF65-F5344CB8AC3E}">
        <p14:creationId xmlns:p14="http://schemas.microsoft.com/office/powerpoint/2010/main" val="3923549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1.Bulanık Mantık Denetleyicisinin giriş ve çıkış değişkenleri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2.Her bir değişkenin evrensel kümesi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3.Değişkenlerin evrensel kümeleri normalize edilir.(İsteğe bağlı)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4.Normalizasyon:Yazılıma esneklik kazandırmak için değişkenler için belirlenen kümede ölçeklendirme yapmaktır.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5.Her değişken için üyelik fonksiyonu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6.Kural tabanı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7.Bulanık çıkarım için bulanık muhakeme metodu belirlenir.(MAX–MIN,MAX–DOT vb.)</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8.Bulanık çıkarım sisteminden elde edilen bulanık değer sayısal değere çevrilir.(Durulaştırma)</a:t>
            </a:r>
          </a:p>
        </p:txBody>
      </p:sp>
    </p:spTree>
    <p:extLst>
      <p:ext uri="{BB962C8B-B14F-4D97-AF65-F5344CB8AC3E}">
        <p14:creationId xmlns:p14="http://schemas.microsoft.com/office/powerpoint/2010/main" val="2856661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(Center</a:t>
            </a:r>
            <a:r>
              <a:rPr lang="tr-TR"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of gravity method)</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F6D11C9-C0FE-4BB7-1DFB-60AD2B729F01}"/>
              </a:ext>
            </a:extLst>
          </p:cNvPr>
          <p:cNvPicPr>
            <a:picLocks noChangeAspect="1"/>
          </p:cNvPicPr>
          <p:nvPr/>
        </p:nvPicPr>
        <p:blipFill>
          <a:blip r:embed="rId3"/>
          <a:stretch>
            <a:fillRect/>
          </a:stretch>
        </p:blipFill>
        <p:spPr>
          <a:xfrm>
            <a:off x="1148197" y="1662837"/>
            <a:ext cx="9221949" cy="972000"/>
          </a:xfrm>
          <a:prstGeom prst="rect">
            <a:avLst/>
          </a:prstGeom>
        </p:spPr>
      </p:pic>
      <p:pic>
        <p:nvPicPr>
          <p:cNvPr id="8" name="Resim 7">
            <a:extLst>
              <a:ext uri="{FF2B5EF4-FFF2-40B4-BE49-F238E27FC236}">
                <a16:creationId xmlns:a16="http://schemas.microsoft.com/office/drawing/2014/main" id="{0E718A6E-96DA-8FC0-3F90-C6F59A022482}"/>
              </a:ext>
            </a:extLst>
          </p:cNvPr>
          <p:cNvPicPr>
            <a:picLocks noChangeAspect="1"/>
          </p:cNvPicPr>
          <p:nvPr/>
        </p:nvPicPr>
        <p:blipFill>
          <a:blip r:embed="rId4"/>
          <a:stretch>
            <a:fillRect/>
          </a:stretch>
        </p:blipFill>
        <p:spPr>
          <a:xfrm>
            <a:off x="2518045" y="2634837"/>
            <a:ext cx="6878837" cy="3996000"/>
          </a:xfrm>
          <a:prstGeom prst="rect">
            <a:avLst/>
          </a:prstGeom>
        </p:spPr>
      </p:pic>
    </p:spTree>
    <p:extLst>
      <p:ext uri="{BB962C8B-B14F-4D97-AF65-F5344CB8AC3E}">
        <p14:creationId xmlns:p14="http://schemas.microsoft.com/office/powerpoint/2010/main" val="2839541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Ağırlıklı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(Weight average method)</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yöntem sadece simetrik çıktısı olan üyelik fonksiyonları için geçerlidir.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Ağırlıklı ortalama yöntemi, her bir üyelik fonksiyonunun çıktısı ile buna karşılık gelen </a:t>
            </a:r>
            <a:r>
              <a:rPr lang="tr-TR" sz="2200" dirty="0" err="1">
                <a:latin typeface="Times New Roman" panose="02020603050405020304" pitchFamily="18" charset="0"/>
                <a:cs typeface="Times New Roman" panose="02020603050405020304" pitchFamily="18" charset="0"/>
              </a:rPr>
              <a:t>maximum</a:t>
            </a:r>
            <a:r>
              <a:rPr lang="tr-TR" sz="2200" dirty="0">
                <a:latin typeface="Times New Roman" panose="02020603050405020304" pitchFamily="18" charset="0"/>
                <a:cs typeface="Times New Roman" panose="02020603050405020304" pitchFamily="18" charset="0"/>
              </a:rPr>
              <a:t> üyelik değeri (z) ile oluşturulur.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EA4FCE2E-8AB9-6EE9-740C-4C205EBB0BE6}"/>
              </a:ext>
            </a:extLst>
          </p:cNvPr>
          <p:cNvPicPr>
            <a:picLocks noChangeAspect="1"/>
          </p:cNvPicPr>
          <p:nvPr/>
        </p:nvPicPr>
        <p:blipFill>
          <a:blip r:embed="rId3"/>
          <a:stretch>
            <a:fillRect/>
          </a:stretch>
        </p:blipFill>
        <p:spPr>
          <a:xfrm>
            <a:off x="2085369" y="3931983"/>
            <a:ext cx="7248748" cy="1450774"/>
          </a:xfrm>
          <a:prstGeom prst="rect">
            <a:avLst/>
          </a:prstGeom>
        </p:spPr>
      </p:pic>
    </p:spTree>
    <p:extLst>
      <p:ext uri="{BB962C8B-B14F-4D97-AF65-F5344CB8AC3E}">
        <p14:creationId xmlns:p14="http://schemas.microsoft.com/office/powerpoint/2010/main" val="4136308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Ağırlıklı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(Weight average method)</a:t>
            </a:r>
            <a:endParaRPr lang="tr-TR" sz="2200" b="1" dirty="0">
              <a:latin typeface="Times New Roman" panose="02020603050405020304" pitchFamily="18" charset="0"/>
              <a:cs typeface="Times New Roman" panose="02020603050405020304" pitchFamily="18" charset="0"/>
            </a:endParaRPr>
          </a:p>
          <a:p>
            <a:pPr marL="0" indent="0" algn="just">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Example</a:t>
            </a:r>
            <a:r>
              <a:rPr lang="tr-TR"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Let A be a fuzzy set that tells about a student as shown in figure 3 and the elements with corresponding maximum membership values are also given.</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 =  {(P, 0.6), (F, 0.4),(G, 0.2),(VG, 0.2), (E, 0)}  Here, the linguistic variable P represents a Pass student, F stands for a Fair student, G represents a Good student, VG represents a Very Good student and E for an Excellent student.</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D44525C-DB14-9901-0EE4-8E2760763290}"/>
              </a:ext>
            </a:extLst>
          </p:cNvPr>
          <p:cNvPicPr>
            <a:picLocks noChangeAspect="1"/>
          </p:cNvPicPr>
          <p:nvPr/>
        </p:nvPicPr>
        <p:blipFill>
          <a:blip r:embed="rId3"/>
          <a:stretch>
            <a:fillRect/>
          </a:stretch>
        </p:blipFill>
        <p:spPr>
          <a:xfrm>
            <a:off x="2825462" y="3179385"/>
            <a:ext cx="5724017" cy="3542090"/>
          </a:xfrm>
          <a:prstGeom prst="rect">
            <a:avLst/>
          </a:prstGeom>
        </p:spPr>
      </p:pic>
      <p:pic>
        <p:nvPicPr>
          <p:cNvPr id="8" name="Resim 7">
            <a:extLst>
              <a:ext uri="{FF2B5EF4-FFF2-40B4-BE49-F238E27FC236}">
                <a16:creationId xmlns:a16="http://schemas.microsoft.com/office/drawing/2014/main" id="{62F2D2AE-E0D6-FD3C-78AC-2B862268D52E}"/>
              </a:ext>
            </a:extLst>
          </p:cNvPr>
          <p:cNvPicPr>
            <a:picLocks noChangeAspect="1"/>
          </p:cNvPicPr>
          <p:nvPr/>
        </p:nvPicPr>
        <p:blipFill>
          <a:blip r:embed="rId4"/>
          <a:stretch>
            <a:fillRect/>
          </a:stretch>
        </p:blipFill>
        <p:spPr>
          <a:xfrm>
            <a:off x="6383905" y="3896591"/>
            <a:ext cx="5163858" cy="1454449"/>
          </a:xfrm>
          <a:prstGeom prst="rect">
            <a:avLst/>
          </a:prstGeom>
        </p:spPr>
      </p:pic>
    </p:spTree>
    <p:extLst>
      <p:ext uri="{BB962C8B-B14F-4D97-AF65-F5344CB8AC3E}">
        <p14:creationId xmlns:p14="http://schemas.microsoft.com/office/powerpoint/2010/main" val="22823912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Maksimumların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Ortalaması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Üyelik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(Mean of Maximum</a:t>
            </a:r>
            <a:r>
              <a:rPr lang="tr-TR" sz="2200" b="1" dirty="0">
                <a:latin typeface="Times New Roman" panose="02020603050405020304" pitchFamily="18" charset="0"/>
                <a:cs typeface="Times New Roman" panose="02020603050405020304" pitchFamily="18" charset="0"/>
              </a:rPr>
              <a:t>-MOM</a:t>
            </a:r>
            <a:r>
              <a:rPr lang="en-US" sz="2200" b="1" dirty="0">
                <a:latin typeface="Times New Roman" panose="02020603050405020304" pitchFamily="18" charset="0"/>
                <a:cs typeface="Times New Roman" panose="02020603050405020304" pitchFamily="18" charset="0"/>
              </a:rPr>
              <a:t>)</a:t>
            </a: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Bu yöntem </a:t>
            </a:r>
            <a:r>
              <a:rPr lang="tr-TR" sz="2200" dirty="0" err="1">
                <a:latin typeface="Times New Roman" panose="02020603050405020304" pitchFamily="18" charset="0"/>
                <a:cs typeface="Times New Roman" panose="02020603050405020304" pitchFamily="18" charset="0"/>
              </a:rPr>
              <a:t>maximum</a:t>
            </a:r>
            <a:r>
              <a:rPr lang="tr-TR" sz="2200" dirty="0">
                <a:latin typeface="Times New Roman" panose="02020603050405020304" pitchFamily="18" charset="0"/>
                <a:cs typeface="Times New Roman" panose="02020603050405020304" pitchFamily="18" charset="0"/>
              </a:rPr>
              <a:t> üyeliğin tek olmaması hariç birinci yöntem ile yakından ilişkilidir.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10" name="Resim 9">
            <a:extLst>
              <a:ext uri="{FF2B5EF4-FFF2-40B4-BE49-F238E27FC236}">
                <a16:creationId xmlns:a16="http://schemas.microsoft.com/office/drawing/2014/main" id="{CF0760C9-90B0-6F8C-C08A-1EB642406E48}"/>
              </a:ext>
            </a:extLst>
          </p:cNvPr>
          <p:cNvPicPr>
            <a:picLocks noChangeAspect="1"/>
          </p:cNvPicPr>
          <p:nvPr/>
        </p:nvPicPr>
        <p:blipFill>
          <a:blip r:embed="rId3"/>
          <a:stretch>
            <a:fillRect/>
          </a:stretch>
        </p:blipFill>
        <p:spPr>
          <a:xfrm>
            <a:off x="2310826" y="3574818"/>
            <a:ext cx="7719284" cy="1849235"/>
          </a:xfrm>
          <a:prstGeom prst="rect">
            <a:avLst/>
          </a:prstGeom>
        </p:spPr>
      </p:pic>
    </p:spTree>
    <p:extLst>
      <p:ext uri="{BB962C8B-B14F-4D97-AF65-F5344CB8AC3E}">
        <p14:creationId xmlns:p14="http://schemas.microsoft.com/office/powerpoint/2010/main" val="2203469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47D29-18C6-1B82-20F4-125227EE1CC5}"/>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18C040ED-112C-53F5-4E85-717BDD3B02D6}"/>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7FACAED9-09EA-E13E-8895-C71BE592EA9E}"/>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F2C45560-97AA-31A8-BCCA-7C164C35650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Maksimumların</a:t>
            </a:r>
            <a:r>
              <a:rPr lang="en-US" sz="2200" b="1" dirty="0">
                <a:latin typeface="Times New Roman" panose="02020603050405020304" pitchFamily="18" charset="0"/>
                <a:cs typeface="Times New Roman" panose="02020603050405020304" pitchFamily="18" charset="0"/>
              </a:rPr>
              <a:t> </a:t>
            </a:r>
            <a:r>
              <a:rPr lang="tr-TR" sz="2200" b="1" dirty="0">
                <a:latin typeface="Times New Roman" panose="02020603050405020304" pitchFamily="18" charset="0"/>
                <a:cs typeface="Times New Roman" panose="02020603050405020304" pitchFamily="18" charset="0"/>
              </a:rPr>
              <a:t>En Küçüğü</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Üyelik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a:t>
            </a:r>
            <a:r>
              <a:rPr lang="tr-TR" sz="2200" b="1" dirty="0">
                <a:latin typeface="Times New Roman" panose="02020603050405020304" pitchFamily="18" charset="0"/>
                <a:cs typeface="Times New Roman" panose="02020603050405020304" pitchFamily="18" charset="0"/>
              </a:rPr>
              <a:t>SOM</a:t>
            </a:r>
            <a:r>
              <a:rPr lang="en-US" sz="2200" b="1" dirty="0">
                <a:latin typeface="Times New Roman" panose="02020603050405020304" pitchFamily="18" charset="0"/>
                <a:cs typeface="Times New Roman" panose="02020603050405020304" pitchFamily="18" charset="0"/>
              </a:rPr>
              <a:t>)</a:t>
            </a:r>
          </a:p>
          <a:p>
            <a:pPr algn="just">
              <a:lnSpc>
                <a:spcPts val="2800"/>
              </a:lnSpc>
              <a:spcBef>
                <a:spcPts val="120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835E4763-3D85-5314-A6D4-31FAE295D3DB}"/>
              </a:ext>
            </a:extLst>
          </p:cNvPr>
          <p:cNvPicPr>
            <a:picLocks noChangeAspect="1"/>
          </p:cNvPicPr>
          <p:nvPr/>
        </p:nvPicPr>
        <p:blipFill>
          <a:blip r:embed="rId3"/>
          <a:srcRect b="27478"/>
          <a:stretch/>
        </p:blipFill>
        <p:spPr>
          <a:xfrm>
            <a:off x="1350254" y="1811957"/>
            <a:ext cx="9187117" cy="3623697"/>
          </a:xfrm>
          <a:prstGeom prst="rect">
            <a:avLst/>
          </a:prstGeom>
        </p:spPr>
      </p:pic>
    </p:spTree>
    <p:extLst>
      <p:ext uri="{BB962C8B-B14F-4D97-AF65-F5344CB8AC3E}">
        <p14:creationId xmlns:p14="http://schemas.microsoft.com/office/powerpoint/2010/main" val="311676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C7C69-404F-B224-904D-9729DCD77E8C}"/>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9A9B050E-DBB9-8620-8390-FC5E70182396}"/>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82BF7AAB-F45C-85BE-4E13-6C206F6807F4}"/>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D4022A48-CAB8-041C-107D-DFAD6F4DC2A3}"/>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Maksimumların</a:t>
            </a:r>
            <a:r>
              <a:rPr lang="en-US" sz="2200" b="1" dirty="0">
                <a:latin typeface="Times New Roman" panose="02020603050405020304" pitchFamily="18" charset="0"/>
                <a:cs typeface="Times New Roman" panose="02020603050405020304" pitchFamily="18" charset="0"/>
              </a:rPr>
              <a:t> </a:t>
            </a:r>
            <a:r>
              <a:rPr lang="tr-TR" sz="2200" b="1" dirty="0">
                <a:latin typeface="Times New Roman" panose="02020603050405020304" pitchFamily="18" charset="0"/>
                <a:cs typeface="Times New Roman" panose="02020603050405020304" pitchFamily="18" charset="0"/>
              </a:rPr>
              <a:t>En Büyüğü</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Üyelik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a:t>
            </a:r>
            <a:r>
              <a:rPr lang="tr-TR" sz="2200" b="1" dirty="0">
                <a:latin typeface="Times New Roman" panose="02020603050405020304" pitchFamily="18" charset="0"/>
                <a:cs typeface="Times New Roman" panose="02020603050405020304" pitchFamily="18" charset="0"/>
              </a:rPr>
              <a:t>LOM</a:t>
            </a:r>
            <a:r>
              <a:rPr lang="en-US" sz="2200" b="1" dirty="0">
                <a:latin typeface="Times New Roman" panose="02020603050405020304" pitchFamily="18" charset="0"/>
                <a:cs typeface="Times New Roman" panose="02020603050405020304" pitchFamily="18" charset="0"/>
              </a:rPr>
              <a:t>)</a:t>
            </a:r>
          </a:p>
          <a:p>
            <a:pPr algn="just">
              <a:lnSpc>
                <a:spcPts val="2800"/>
              </a:lnSpc>
              <a:spcBef>
                <a:spcPts val="120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BDE991DF-22B3-05C0-636D-8F2F1BE0B5FE}"/>
              </a:ext>
            </a:extLst>
          </p:cNvPr>
          <p:cNvPicPr>
            <a:picLocks noChangeAspect="1"/>
          </p:cNvPicPr>
          <p:nvPr/>
        </p:nvPicPr>
        <p:blipFill>
          <a:blip r:embed="rId3"/>
          <a:stretch>
            <a:fillRect/>
          </a:stretch>
        </p:blipFill>
        <p:spPr>
          <a:xfrm>
            <a:off x="1680471" y="2035323"/>
            <a:ext cx="9091234" cy="2155982"/>
          </a:xfrm>
          <a:prstGeom prst="rect">
            <a:avLst/>
          </a:prstGeom>
        </p:spPr>
      </p:pic>
    </p:spTree>
    <p:extLst>
      <p:ext uri="{BB962C8B-B14F-4D97-AF65-F5344CB8AC3E}">
        <p14:creationId xmlns:p14="http://schemas.microsoft.com/office/powerpoint/2010/main" val="4195807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A0259-1B59-F187-AB84-28F0C6A64ADF}"/>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CECE44E5-28DF-E9DE-4D01-8821A407D45C}"/>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01CA0A1A-00CD-9F54-4AB8-76C81D4DFBC7}"/>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BA44034C-DB58-BCA8-0CD3-5A582617AF33}"/>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SOM, LOM, MOM grafiksel gösterim</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AC5AC2B0-7D67-7633-CB21-9834577E1C8C}"/>
              </a:ext>
            </a:extLst>
          </p:cNvPr>
          <p:cNvPicPr>
            <a:picLocks noChangeAspect="1"/>
          </p:cNvPicPr>
          <p:nvPr/>
        </p:nvPicPr>
        <p:blipFill>
          <a:blip r:embed="rId3"/>
          <a:stretch>
            <a:fillRect/>
          </a:stretch>
        </p:blipFill>
        <p:spPr>
          <a:xfrm>
            <a:off x="1961305" y="1837253"/>
            <a:ext cx="7541923" cy="4784303"/>
          </a:xfrm>
          <a:prstGeom prst="rect">
            <a:avLst/>
          </a:prstGeom>
        </p:spPr>
      </p:pic>
    </p:spTree>
    <p:extLst>
      <p:ext uri="{BB962C8B-B14F-4D97-AF65-F5344CB8AC3E}">
        <p14:creationId xmlns:p14="http://schemas.microsoft.com/office/powerpoint/2010/main" val="28653477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Mantık Denetleyicisinin Tasarım İşlemi</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İlk olarak tasarımcı, dikkate alınması gereken süreç giriş ve çıkış değişkenlerini tanımlamalıdır. Bunun için tasarımcı denetlenecek sistemi iyi tanımalıdır.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Daha sonra tasarımcı giriş ve çıkış sözel değişkenleri için bulanık bölümlemenin (ya da bulanık altkümelerin) sayısına karar vermelidir.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Giriş-çıkış uzayı için tanımlanan bulanık kümelerin sayısı; yeterli bir tanımlama sağlayacak kadar büyük fakat belleği gereksiz harcamayacak kadar küçük olmalıdır.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sayının ne kadar iyi bir denetim sağlandığı üzerinde etkisi vardır.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Üçüncü adımda tasarımcı bulanık giriş-çıkış değişkenleri için üyelik fonksiyonlarını seçmelidir.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Üyelik fonksiyonları daha önce belirtildiği gibi farklı tiplerde olabilir. Ancak bunların içinde en çok kullanılanlar; üçgen ve yamuk fonksiyonlardır.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Kullanılacak fonksiyonlar seçildikten sonra, tasarımcı bulanık denetim kurallarını daha önceden belirtilen dört yoldan birini kullanarak türetmelidir.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274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Mantık Denetleyicisinin Tasarım İşlemi</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Birçok pratik uygulamada ‘uzman tecrübesi ve denetim mühendisliği bilgisinden türetme’ kullanılmaktadır.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Daha sonra çıkarım motoru tanımlanmalıdır, fakat bunun için sistematik bir yöntem bulunmamaktadır. Çoğu uygulayıcı deneysel çalışmaları ve bunların sonuçlarını tercihlerini belirlemek için kullanmaktadır.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Son olarak tasarımcı kendi uygulaması için doğru durulaştırma yöntemini seçmelidir.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denetim sistemi oluşturulduktan sonra, sistem benzetimi yapılabilir.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Sistem performansı analiz edilebilir. Eğer sonuçlar istenildiği gibi değil ise, bulanık küme sayılarında ya da üyelik fonksiyonu eşlemelerinde değişiklikler yapılıp sistem tekrar test edilir.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sınama yanılma yaklaşımı istenilen sonuçlar elde edilinceye kadar sürdürülür.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yöntem zaman alıcı ve zor olmasına rağmen birçok başarılı endüstriyel uygulamada çokça kullanılmaktadır.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772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ayt Numarası Yer Tutucusu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tr-TR" smtClean="0"/>
              <a:pPr rtl="0"/>
              <a:t>79</a:t>
            </a:fld>
            <a:endParaRPr lang="tr-TR"/>
          </a:p>
        </p:txBody>
      </p:sp>
      <p:sp>
        <p:nvSpPr>
          <p:cNvPr id="23" name="Alt Bilgi Yer Tutucusu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tr-TR" dirty="0"/>
              <a:t>Bulanık Mantık</a:t>
            </a:r>
          </a:p>
        </p:txBody>
      </p:sp>
      <p:pic>
        <p:nvPicPr>
          <p:cNvPr id="9" name="Resim Yer Tutucusu 8" descr="gün batımı sırasında dağla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Resim Yer Tutucusu 10" descr="gün batımı sırasında dağla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Başlık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tr-TR" dirty="0"/>
              <a:t>SORULAR…</a:t>
            </a:r>
          </a:p>
        </p:txBody>
      </p:sp>
      <p:pic>
        <p:nvPicPr>
          <p:cNvPr id="15" name="Resim Yer Tutucusu 14" descr="alacakaranlık gökyüzünün altındaki dağlar">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Resim Yer Tutucusu 12" descr="şafaktan hemen önce, karanlık gökyüzünün altındaki dağla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p:txBody>
      </p:sp>
      <p:pic>
        <p:nvPicPr>
          <p:cNvPr id="5" name="Resim 4">
            <a:extLst>
              <a:ext uri="{FF2B5EF4-FFF2-40B4-BE49-F238E27FC236}">
                <a16:creationId xmlns:a16="http://schemas.microsoft.com/office/drawing/2014/main" id="{AD33BA9A-EA03-FA44-3C87-6090789E92AC}"/>
              </a:ext>
            </a:extLst>
          </p:cNvPr>
          <p:cNvPicPr>
            <a:picLocks noChangeAspect="1"/>
          </p:cNvPicPr>
          <p:nvPr/>
        </p:nvPicPr>
        <p:blipFill>
          <a:blip r:embed="rId3"/>
          <a:stretch>
            <a:fillRect/>
          </a:stretch>
        </p:blipFill>
        <p:spPr>
          <a:xfrm>
            <a:off x="1550848" y="1550130"/>
            <a:ext cx="8917379" cy="4968000"/>
          </a:xfrm>
          <a:prstGeom prst="rect">
            <a:avLst/>
          </a:prstGeom>
        </p:spPr>
      </p:pic>
    </p:spTree>
    <p:extLst>
      <p:ext uri="{BB962C8B-B14F-4D97-AF65-F5344CB8AC3E}">
        <p14:creationId xmlns:p14="http://schemas.microsoft.com/office/powerpoint/2010/main" val="21191526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94699"/>
            <a:ext cx="10515600" cy="610821"/>
          </a:xfrm>
        </p:spPr>
        <p:txBody>
          <a:bodyPr rtlCol="0">
            <a:noAutofit/>
          </a:bodyPr>
          <a:lstStyle/>
          <a:p>
            <a:pPr algn="ctr" rtl="0"/>
            <a:r>
              <a:rPr lang="tr-TR" sz="2800" dirty="0"/>
              <a:t>Kaynakça</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80</a:t>
            </a:fld>
            <a:endParaRPr lang="tr-TR" b="1" cap="all" spc="100" dirty="0">
              <a:solidFill>
                <a:schemeClr val="accent2"/>
              </a:solidFill>
            </a:endParaRPr>
          </a:p>
        </p:txBody>
      </p:sp>
      <p:sp>
        <p:nvSpPr>
          <p:cNvPr id="7" name="İçerik Yer Tutucusu 6">
            <a:extLst>
              <a:ext uri="{FF2B5EF4-FFF2-40B4-BE49-F238E27FC236}">
                <a16:creationId xmlns:a16="http://schemas.microsoft.com/office/drawing/2014/main" id="{93522BE1-E6EE-F54D-32F4-40BA2DCC5EEB}"/>
              </a:ext>
            </a:extLst>
          </p:cNvPr>
          <p:cNvSpPr>
            <a:spLocks noGrp="1"/>
          </p:cNvSpPr>
          <p:nvPr>
            <p:ph idx="1"/>
          </p:nvPr>
        </p:nvSpPr>
        <p:spPr>
          <a:xfrm>
            <a:off x="838200" y="905520"/>
            <a:ext cx="10515600" cy="5633392"/>
          </a:xfrm>
        </p:spPr>
        <p:txBody>
          <a:bodyPr>
            <a:normAutofit fontScale="92500"/>
          </a:bodyPr>
          <a:lstStyle/>
          <a:p>
            <a:pPr marL="342900" lvl="1" indent="-342900" algn="just">
              <a:lnSpc>
                <a:spcPts val="2800"/>
              </a:lnSpc>
              <a:spcBef>
                <a:spcPts val="0"/>
              </a:spcBef>
              <a:spcAft>
                <a:spcPts val="600"/>
              </a:spcAft>
            </a:pPr>
            <a:r>
              <a:rPr lang="tr-TR" sz="2200" dirty="0">
                <a:latin typeface="Times New Roman" panose="02020603050405020304" pitchFamily="18" charset="0"/>
              </a:rPr>
              <a:t>Bay, Ö. F., Bulanık Mantık Ders Notları, Gazi Üniversitesi, Teknoloji Fakültesi.</a:t>
            </a:r>
          </a:p>
          <a:p>
            <a:pPr marL="342900" lvl="1" indent="-342900" algn="just">
              <a:lnSpc>
                <a:spcPts val="2800"/>
              </a:lnSpc>
              <a:spcBef>
                <a:spcPts val="0"/>
              </a:spcBef>
              <a:spcAft>
                <a:spcPts val="600"/>
              </a:spcAft>
            </a:pPr>
            <a:r>
              <a:rPr lang="tr-TR" sz="2200" dirty="0">
                <a:latin typeface="Times New Roman" panose="02020603050405020304" pitchFamily="18" charset="0"/>
              </a:rPr>
              <a:t>Elmas, Ç., 2003a, “Bulanık Mantık Denetleyiciler”, Seçkin Yayıncılık, 1. Baskı, Ankara, Türkiye.</a:t>
            </a:r>
          </a:p>
          <a:p>
            <a:pPr marL="342900" lvl="1" indent="-342900" algn="just">
              <a:lnSpc>
                <a:spcPts val="2800"/>
              </a:lnSpc>
              <a:spcBef>
                <a:spcPts val="0"/>
              </a:spcBef>
              <a:spcAft>
                <a:spcPts val="600"/>
              </a:spcAft>
            </a:pPr>
            <a:r>
              <a:rPr lang="tr-TR" sz="2200" dirty="0">
                <a:latin typeface="Times New Roman" panose="02020603050405020304" pitchFamily="18" charset="0"/>
              </a:rPr>
              <a:t>Baykal, N.,, Timur Beyan: Bulanık Mantık İlke ve Temelleri, Ankara, Bıçaklar Kitabevi, 2004, s.9.</a:t>
            </a:r>
          </a:p>
          <a:p>
            <a:pPr marL="342900" lvl="1" indent="-342900" algn="just">
              <a:lnSpc>
                <a:spcPts val="2800"/>
              </a:lnSpc>
              <a:spcBef>
                <a:spcPts val="0"/>
              </a:spcBef>
              <a:spcAft>
                <a:spcPts val="600"/>
              </a:spcAft>
            </a:pPr>
            <a:r>
              <a:rPr lang="tr-TR" sz="2200" dirty="0">
                <a:latin typeface="Times New Roman" panose="02020603050405020304" pitchFamily="18" charset="0"/>
              </a:rPr>
              <a:t>ÇOBANOĞLU, B., Ders Notları, http://www.cobanoglu.fws1.com/bulanik.htm </a:t>
            </a:r>
          </a:p>
          <a:p>
            <a:pPr marL="342900" lvl="1" indent="-342900" algn="just">
              <a:lnSpc>
                <a:spcPts val="2800"/>
              </a:lnSpc>
              <a:spcBef>
                <a:spcPts val="0"/>
              </a:spcBef>
              <a:spcAft>
                <a:spcPts val="600"/>
              </a:spcAft>
            </a:pPr>
            <a:r>
              <a:rPr lang="tr-TR" sz="2200" dirty="0">
                <a:latin typeface="Times New Roman" panose="02020603050405020304" pitchFamily="18" charset="0"/>
              </a:rPr>
              <a:t>Sen, Z., Modern Mantık, _</a:t>
            </a:r>
            <a:r>
              <a:rPr lang="tr-TR" sz="2200" dirty="0" err="1">
                <a:latin typeface="Times New Roman" panose="02020603050405020304" pitchFamily="18" charset="0"/>
              </a:rPr>
              <a:t>stanbul</a:t>
            </a:r>
            <a:r>
              <a:rPr lang="tr-TR" sz="2200" dirty="0">
                <a:latin typeface="Times New Roman" panose="02020603050405020304" pitchFamily="18" charset="0"/>
              </a:rPr>
              <a:t>, Bilge Kültür Sanat Yayıncılık,</a:t>
            </a:r>
          </a:p>
          <a:p>
            <a:pPr marL="342900" lvl="1" indent="-342900" algn="just">
              <a:lnSpc>
                <a:spcPts val="2800"/>
              </a:lnSpc>
              <a:spcBef>
                <a:spcPts val="0"/>
              </a:spcBef>
              <a:spcAft>
                <a:spcPts val="600"/>
              </a:spcAft>
            </a:pPr>
            <a:r>
              <a:rPr lang="tr-TR" sz="2200" dirty="0" err="1">
                <a:latin typeface="Times New Roman" panose="02020603050405020304" pitchFamily="18" charset="0"/>
              </a:rPr>
              <a:t>Daş</a:t>
            </a:r>
            <a:r>
              <a:rPr lang="tr-TR" sz="2200" dirty="0">
                <a:latin typeface="Times New Roman" panose="02020603050405020304" pitchFamily="18" charset="0"/>
              </a:rPr>
              <a:t>, İ., 2003. Matematikte Bulanık Sayılar. (Yüksek Lisans Tezi), Yıldız Teknik </a:t>
            </a:r>
          </a:p>
          <a:p>
            <a:pPr marL="342900" lvl="1" indent="-342900" algn="just">
              <a:lnSpc>
                <a:spcPts val="2800"/>
              </a:lnSpc>
              <a:spcBef>
                <a:spcPts val="0"/>
              </a:spcBef>
              <a:spcAft>
                <a:spcPts val="600"/>
              </a:spcAft>
            </a:pPr>
            <a:r>
              <a:rPr lang="tr-TR" sz="2200" dirty="0">
                <a:latin typeface="Times New Roman" panose="02020603050405020304" pitchFamily="18" charset="0"/>
              </a:rPr>
              <a:t>Üniversitesi Fen Bilimleri Enstitüsü, İstanbul.</a:t>
            </a:r>
          </a:p>
          <a:p>
            <a:pPr marL="342900" lvl="1" indent="-342900" algn="just">
              <a:lnSpc>
                <a:spcPts val="2800"/>
              </a:lnSpc>
              <a:spcBef>
                <a:spcPts val="0"/>
              </a:spcBef>
              <a:spcAft>
                <a:spcPts val="600"/>
              </a:spcAft>
            </a:pPr>
            <a:r>
              <a:rPr lang="tr-TR" sz="2200" dirty="0">
                <a:latin typeface="Times New Roman" panose="02020603050405020304" pitchFamily="18" charset="0"/>
              </a:rPr>
              <a:t>https://websitem.karatekin.edu.tr/user_files/zafercivelek/files/20190216_187604f5aaae4f89be554bbd63451325.pdf</a:t>
            </a:r>
          </a:p>
          <a:p>
            <a:pPr marL="342900" lvl="1" indent="-342900" algn="just">
              <a:lnSpc>
                <a:spcPts val="2800"/>
              </a:lnSpc>
              <a:spcBef>
                <a:spcPts val="0"/>
              </a:spcBef>
              <a:spcAft>
                <a:spcPts val="600"/>
              </a:spcAft>
            </a:pPr>
            <a:r>
              <a:rPr lang="tr-TR" sz="2200" dirty="0">
                <a:latin typeface="Times New Roman" panose="02020603050405020304" pitchFamily="18" charset="0"/>
                <a:hlinkClick r:id="rId3"/>
              </a:rPr>
              <a:t>https://medium.com/deep-learning-turkiye/python-ile-bulan%C4%B1k-mant%C4%B1k-modellemesi-74459dc27308</a:t>
            </a:r>
            <a:endParaRPr lang="tr-TR" sz="2200" dirty="0">
              <a:latin typeface="Times New Roman" panose="02020603050405020304" pitchFamily="18" charset="0"/>
            </a:endParaRPr>
          </a:p>
          <a:p>
            <a:pPr marL="342900" lvl="1" indent="-342900" algn="just">
              <a:lnSpc>
                <a:spcPts val="2800"/>
              </a:lnSpc>
              <a:spcBef>
                <a:spcPts val="0"/>
              </a:spcBef>
              <a:spcAft>
                <a:spcPts val="600"/>
              </a:spcAft>
            </a:pPr>
            <a:r>
              <a:rPr lang="tr-TR" sz="2200" dirty="0">
                <a:latin typeface="Times New Roman" panose="02020603050405020304" pitchFamily="18" charset="0"/>
              </a:rPr>
              <a:t>https://guraysonugur.aku.edu.tr/wp-content/uploads/sites/11/2018/02/BMK-Ders-2.pdf</a:t>
            </a:r>
          </a:p>
          <a:p>
            <a:pPr marL="0" lvl="1" indent="0" algn="ctr">
              <a:lnSpc>
                <a:spcPts val="2800"/>
              </a:lnSpc>
              <a:spcBef>
                <a:spcPts val="0"/>
              </a:spcBef>
              <a:spcAft>
                <a:spcPts val="600"/>
              </a:spcAft>
              <a:buNone/>
            </a:pPr>
            <a:endParaRPr lang="tr-TR" sz="2200" dirty="0">
              <a:latin typeface="Times New Roman" panose="02020603050405020304" pitchFamily="18" charset="0"/>
            </a:endParaRPr>
          </a:p>
        </p:txBody>
      </p:sp>
    </p:spTree>
    <p:extLst>
      <p:ext uri="{BB962C8B-B14F-4D97-AF65-F5344CB8AC3E}">
        <p14:creationId xmlns:p14="http://schemas.microsoft.com/office/powerpoint/2010/main" val="97036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p:txBody>
      </p:sp>
      <p:pic>
        <p:nvPicPr>
          <p:cNvPr id="2" name="Resim 1">
            <a:extLst>
              <a:ext uri="{FF2B5EF4-FFF2-40B4-BE49-F238E27FC236}">
                <a16:creationId xmlns:a16="http://schemas.microsoft.com/office/drawing/2014/main" id="{DFF4F5BC-C564-B02A-2308-E90C3CB95044}"/>
              </a:ext>
            </a:extLst>
          </p:cNvPr>
          <p:cNvPicPr>
            <a:picLocks noChangeAspect="1"/>
          </p:cNvPicPr>
          <p:nvPr/>
        </p:nvPicPr>
        <p:blipFill>
          <a:blip r:embed="rId3"/>
          <a:stretch>
            <a:fillRect/>
          </a:stretch>
        </p:blipFill>
        <p:spPr>
          <a:xfrm>
            <a:off x="2277073" y="1679429"/>
            <a:ext cx="7637854" cy="1008000"/>
          </a:xfrm>
          <a:prstGeom prst="rect">
            <a:avLst/>
          </a:prstGeom>
        </p:spPr>
      </p:pic>
      <p:pic>
        <p:nvPicPr>
          <p:cNvPr id="7" name="Resim 6">
            <a:extLst>
              <a:ext uri="{FF2B5EF4-FFF2-40B4-BE49-F238E27FC236}">
                <a16:creationId xmlns:a16="http://schemas.microsoft.com/office/drawing/2014/main" id="{A39F3C2D-FCD2-AB0A-6544-0FB42E30F967}"/>
              </a:ext>
            </a:extLst>
          </p:cNvPr>
          <p:cNvPicPr>
            <a:picLocks noChangeAspect="1"/>
          </p:cNvPicPr>
          <p:nvPr/>
        </p:nvPicPr>
        <p:blipFill>
          <a:blip r:embed="rId4"/>
          <a:stretch>
            <a:fillRect/>
          </a:stretch>
        </p:blipFill>
        <p:spPr>
          <a:xfrm>
            <a:off x="2514601" y="3227546"/>
            <a:ext cx="5671209" cy="1908000"/>
          </a:xfrm>
          <a:prstGeom prst="rect">
            <a:avLst/>
          </a:prstGeom>
        </p:spPr>
      </p:pic>
    </p:spTree>
    <p:extLst>
      <p:ext uri="{BB962C8B-B14F-4D97-AF65-F5344CB8AC3E}">
        <p14:creationId xmlns:p14="http://schemas.microsoft.com/office/powerpoint/2010/main" val="247959913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{B9600D50-79FC-4702-97E9-0C6F6FCBBC9D}tf89338750_win32</Template>
  <TotalTime>8674</TotalTime>
  <Words>4126</Words>
  <Application>Microsoft Office PowerPoint</Application>
  <PresentationFormat>Geniş ekran</PresentationFormat>
  <Paragraphs>577</Paragraphs>
  <Slides>80</Slides>
  <Notes>80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80</vt:i4>
      </vt:variant>
    </vt:vector>
  </HeadingPairs>
  <TitlesOfParts>
    <vt:vector size="85" baseType="lpstr">
      <vt:lpstr>Arial</vt:lpstr>
      <vt:lpstr>Calibri</vt:lpstr>
      <vt:lpstr>Times New Roman</vt:lpstr>
      <vt:lpstr>Univers</vt:lpstr>
      <vt:lpstr>GradientUnivers</vt:lpstr>
      <vt:lpstr>BULANIK MANTIK</vt:lpstr>
      <vt:lpstr>Bölüm 5 : BULANIK MANTIK DENETLEYİCİLERİ</vt:lpstr>
      <vt:lpstr>Bulanık Mantık Denetimi</vt:lpstr>
      <vt:lpstr>Bulanık Mantık Denetimi</vt:lpstr>
      <vt:lpstr>Bulanık Mantık Denetim Sisteminin Konfigürasyonu</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Bulanık Mantık Denetleyicinin Elemanları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SORULAR…</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412</cp:revision>
  <dcterms:created xsi:type="dcterms:W3CDTF">2022-09-22T13:24:45Z</dcterms:created>
  <dcterms:modified xsi:type="dcterms:W3CDTF">2024-11-25T12:10:14Z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